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autoCompressPictures="0" embedTrueTypeFonts="true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notesMasterIdLst>
    <p:notesMasterId r:id="rId13"/>
  </p:notesMasterIdLst>
  <p:sldSz cx="9144000" cy="5143500"/>
  <p:notesSz cx="5143500" cy="9144000"/>
  <p:embeddedFontLst>
    <p:embeddedFont>
      <p:font typeface="Geist Bold"/>
      <p:regular r:id="rId201314"/>
    </p:embeddedFont>
    <p:embeddedFont>
      <p:font typeface="Geist Black"/>
      <p:regular r:id="rId201315"/>
    </p:embeddedFont>
    <p:embeddedFont>
      <p:font typeface="Geist"/>
      <p:regular r:id="rId201316"/>
    </p:embeddedFont>
    <p:embeddedFont>
      <p:font typeface="Noto Serif Black"/>
      <p:regular r:id="rId201317"/>
    </p:embeddedFont>
    <p:embeddedFont>
      <p:font typeface="Noto Serif"/>
      <p:regular r:id="rId201318"/>
    </p:embeddedFont>
    <p:embeddedFont>
      <p:font typeface="Noto Serif Bold"/>
      <p:regular r:id="rId201319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201314" Target="fonts/201314.fntdata" Type="http://schemas.openxmlformats.org/officeDocument/2006/relationships/font"/><Relationship Id="rId201315" Target="fonts/201315.fntdata" Type="http://schemas.openxmlformats.org/officeDocument/2006/relationships/font"/><Relationship Id="rId201316" Target="fonts/201316.fntdata" Type="http://schemas.openxmlformats.org/officeDocument/2006/relationships/font"/><Relationship Id="rId201317" Target="fonts/201317.fntdata" Type="http://schemas.openxmlformats.org/officeDocument/2006/relationships/font"/><Relationship Id="rId201318" Target="fonts/201318.fntdata" Type="http://schemas.openxmlformats.org/officeDocument/2006/relationships/font"/><Relationship Id="rId201319" Target="fonts/201319.fntdata" Type="http://schemas.openxmlformats.org/officeDocument/2006/relationships/font"/><Relationship Id="rId201320" Target="fonts/201320.fntdata" Type="http://schemas.openxmlformats.org/officeDocument/2006/relationships/font"/><Relationship Id="rId201321" Target="fonts/201321.fntdata" Type="http://schemas.openxmlformats.org/officeDocument/2006/relationships/font"/><Relationship Id="rId201322" Target="fonts/201322.fntdata" Type="http://schemas.openxmlformats.org/officeDocument/2006/relationships/font"/><Relationship Id="rId201323" Target="fonts/201323.fntdata" Type="http://schemas.openxmlformats.org/officeDocument/2006/relationships/font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jpeg"/><Relationship Id="rId2" Type="http://schemas.openxmlformats.org/officeDocument/2006/relationships/image" Target="../media/image-1002-2.png"/><Relationship Id="rId4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svg"/><Relationship Id="rId3" Type="http://schemas.openxmlformats.org/officeDocument/2006/relationships/image" Target="../media/image-2-1.png"/><Relationship Id="rId4" Type="http://schemas.openxmlformats.org/officeDocument/2006/relationships/image" Target="../media/image-2-2.svg"/><Relationship Id="rId5" Type="http://schemas.openxmlformats.org/officeDocument/2006/relationships/image" Target="../media/image-2-1.png"/><Relationship Id="rId6" Type="http://schemas.openxmlformats.org/officeDocument/2006/relationships/image" Target="../media/image-2-2.svg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svg"/><Relationship Id="rId3" Type="http://schemas.openxmlformats.org/officeDocument/2006/relationships/image" Target="../media/image-3-3.png"/><Relationship Id="rId4" Type="http://schemas.openxmlformats.org/officeDocument/2006/relationships/image" Target="../media/image-3-4.svg"/><Relationship Id="rId5" Type="http://schemas.openxmlformats.org/officeDocument/2006/relationships/image" Target="../media/image-3-5.png"/><Relationship Id="rId6" Type="http://schemas.openxmlformats.org/officeDocument/2006/relationships/image" Target="../media/image-3-6.svg"/><Relationship Id="rId7" Type="http://schemas.openxmlformats.org/officeDocument/2006/relationships/image" Target="../media/image-3-7.png"/><Relationship Id="rId8" Type="http://schemas.openxmlformats.org/officeDocument/2006/relationships/slideLayout" Target="../slideLayouts/slideLayout2.xml"/><Relationship Id="rId9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svg"/><Relationship Id="rId3" Type="http://schemas.openxmlformats.org/officeDocument/2006/relationships/image" Target="../media/image-4-1.png"/><Relationship Id="rId4" Type="http://schemas.openxmlformats.org/officeDocument/2006/relationships/image" Target="../media/image-4-2.svg"/><Relationship Id="rId5" Type="http://schemas.openxmlformats.org/officeDocument/2006/relationships/image" Target="../media/image-4-1.png"/><Relationship Id="rId6" Type="http://schemas.openxmlformats.org/officeDocument/2006/relationships/image" Target="../media/image-4-2.svg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svg"/><Relationship Id="rId3" Type="http://schemas.openxmlformats.org/officeDocument/2006/relationships/image" Target="../media/image-5-3.png"/><Relationship Id="rId4" Type="http://schemas.openxmlformats.org/officeDocument/2006/relationships/image" Target="../media/image-5-4.svg"/><Relationship Id="rId5" Type="http://schemas.openxmlformats.org/officeDocument/2006/relationships/image" Target="../media/image-5-5.png"/><Relationship Id="rId6" Type="http://schemas.openxmlformats.org/officeDocument/2006/relationships/image" Target="../media/image-5-6.svg"/><Relationship Id="rId7" Type="http://schemas.openxmlformats.org/officeDocument/2006/relationships/image" Target="../media/image-5-7.png"/><Relationship Id="rId8" Type="http://schemas.openxmlformats.org/officeDocument/2006/relationships/slideLayout" Target="../slideLayouts/slideLayout2.xml"/><Relationship Id="rId9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svg"/><Relationship Id="rId3" Type="http://schemas.openxmlformats.org/officeDocument/2006/relationships/image" Target="../media/image-6-1.png"/><Relationship Id="rId4" Type="http://schemas.openxmlformats.org/officeDocument/2006/relationships/image" Target="../media/image-6-2.svg"/><Relationship Id="rId5" Type="http://schemas.openxmlformats.org/officeDocument/2006/relationships/image" Target="../media/image-6-1.png"/><Relationship Id="rId6" Type="http://schemas.openxmlformats.org/officeDocument/2006/relationships/image" Target="../media/image-6-2.svg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svg"/><Relationship Id="rId3" Type="http://schemas.openxmlformats.org/officeDocument/2006/relationships/image" Target="../media/image-8-1.png"/><Relationship Id="rId4" Type="http://schemas.openxmlformats.org/officeDocument/2006/relationships/image" Target="../media/image-8-2.svg"/><Relationship Id="rId5" Type="http://schemas.openxmlformats.org/officeDocument/2006/relationships/image" Target="../media/image-8-5.png"/><Relationship Id="rId6" Type="http://schemas.openxmlformats.org/officeDocument/2006/relationships/image" Target="../media/image-8-6.svg"/><Relationship Id="rId7" Type="http://schemas.openxmlformats.org/officeDocument/2006/relationships/image" Target="../media/image-8-7.png"/><Relationship Id="rId8" Type="http://schemas.openxmlformats.org/officeDocument/2006/relationships/image" Target="../media/image-8-8.svg"/><Relationship Id="rId9" Type="http://schemas.openxmlformats.org/officeDocument/2006/relationships/image" Target="../media/image-8-7.png"/><Relationship Id="rId10" Type="http://schemas.openxmlformats.org/officeDocument/2006/relationships/image" Target="../media/image-8-8.svg"/><Relationship Id="rId11" Type="http://schemas.openxmlformats.org/officeDocument/2006/relationships/image" Target="../media/image-8-7.png"/><Relationship Id="rId12" Type="http://schemas.openxmlformats.org/officeDocument/2006/relationships/image" Target="../media/image-8-8.svg"/><Relationship Id="rId13" Type="http://schemas.openxmlformats.org/officeDocument/2006/relationships/slideLayout" Target="../slideLayouts/slideLayout2.xml"/><Relationship Id="rId1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svg"/><Relationship Id="rId3" Type="http://schemas.openxmlformats.org/officeDocument/2006/relationships/image" Target="../media/image-9-3.png"/><Relationship Id="rId4" Type="http://schemas.openxmlformats.org/officeDocument/2006/relationships/image" Target="../media/image-9-4.svg"/><Relationship Id="rId5" Type="http://schemas.openxmlformats.org/officeDocument/2006/relationships/image" Target="../media/image-9-1.png"/><Relationship Id="rId6" Type="http://schemas.openxmlformats.org/officeDocument/2006/relationships/image" Target="../media/image-9-2.svg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266304"/>
            <a:ext cx="8151763" cy="3875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24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Паспорт архіву організації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267519" y="1901875"/>
            <a:ext cx="8608963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33000"/>
              </a:lnSpc>
              <a:buNone/>
            </a:pPr>
            <a:endParaRPr lang="en-US" sz="950" dirty="0"/>
          </a:p>
        </p:txBody>
      </p:sp>
      <p:sp>
        <p:nvSpPr>
          <p:cNvPr id="4" name="Shape 2"/>
          <p:cNvSpPr/>
          <p:nvPr/>
        </p:nvSpPr>
        <p:spPr>
          <a:xfrm>
            <a:off x="496119" y="2239863"/>
            <a:ext cx="8151763" cy="1637333"/>
          </a:xfrm>
          <a:prstGeom prst="roundRect">
            <a:avLst>
              <a:gd name="adj" fmla="val 6819"/>
            </a:avLst>
          </a:prstGeom>
          <a:solidFill>
            <a:srgbClr val="D1EFE4"/>
          </a:solidFill>
          <a:ln w="4763">
            <a:solidFill>
              <a:srgbClr val="B7D5CA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500881" y="2244626"/>
            <a:ext cx="4071119" cy="913135"/>
          </a:xfrm>
          <a:custGeom>
            <a:avLst/>
            <a:gdLst/>
            <a:ahLst/>
            <a:cxnLst/>
            <a:rect l="l" t="t" r="r" b="b"/>
            <a:pathLst>
              <a:path w="4071119" h="913135">
                <a:moveTo>
                  <a:pt x="93035" y="0"/>
                </a:moveTo>
                <a:lnTo>
                  <a:pt x="4071119" y="0"/>
                </a:lnTo>
                <a:lnTo>
                  <a:pt x="4071119" y="913135"/>
                </a:lnTo>
                <a:lnTo>
                  <a:pt x="0" y="913135"/>
                </a:lnTo>
                <a:lnTo>
                  <a:pt x="0" y="93035"/>
                </a:lnTo>
                <a:arcTo hR="93035" wR="93035" stAng="10800000" swAng="5400000"/>
                <a:close/>
              </a:path>
            </a:pathLst>
          </a:custGeom>
          <a:solidFill>
            <a:srgbClr val="D1EFE4"/>
          </a:solidFill>
          <a:ln/>
        </p:spPr>
      </p:sp>
      <p:sp>
        <p:nvSpPr>
          <p:cNvPr id="6" name="Text 4"/>
          <p:cNvSpPr/>
          <p:nvPr/>
        </p:nvSpPr>
        <p:spPr>
          <a:xfrm>
            <a:off x="624855" y="2368600"/>
            <a:ext cx="3823171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Облік документів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624855" y="2636862"/>
            <a:ext cx="3823171" cy="3969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Сумарний облік справ постійного, тривалого та з особового складу</a:t>
            </a:r>
            <a:endParaRPr lang="en-US" sz="950" dirty="0"/>
          </a:p>
        </p:txBody>
      </p:sp>
      <p:sp>
        <p:nvSpPr>
          <p:cNvPr id="8" name="Shape 6"/>
          <p:cNvSpPr/>
          <p:nvPr/>
        </p:nvSpPr>
        <p:spPr>
          <a:xfrm>
            <a:off x="4572000" y="2244626"/>
            <a:ext cx="4071119" cy="913135"/>
          </a:xfrm>
          <a:custGeom>
            <a:avLst/>
            <a:gdLst/>
            <a:ahLst/>
            <a:cxnLst/>
            <a:rect l="l" t="t" r="r" b="b"/>
            <a:pathLst>
              <a:path w="4071119" h="913135">
                <a:moveTo>
                  <a:pt x="0" y="0"/>
                </a:moveTo>
                <a:lnTo>
                  <a:pt x="3978084" y="0"/>
                </a:lnTo>
                <a:arcTo hR="93035" wR="93035" stAng="16200000" swAng="5400000"/>
                <a:lnTo>
                  <a:pt x="4071119" y="913135"/>
                </a:lnTo>
                <a:lnTo>
                  <a:pt x="0" y="913135"/>
                </a:lnTo>
                <a:lnTo>
                  <a:pt x="0" y="0"/>
                </a:lnTo>
                <a:close/>
              </a:path>
            </a:pathLst>
          </a:custGeom>
          <a:solidFill>
            <a:srgbClr val="D1EFE4"/>
          </a:solidFill>
          <a:ln/>
        </p:spPr>
      </p:sp>
      <p:sp>
        <p:nvSpPr>
          <p:cNvPr id="9" name="Shape 7"/>
          <p:cNvSpPr/>
          <p:nvPr/>
        </p:nvSpPr>
        <p:spPr>
          <a:xfrm>
            <a:off x="4572000" y="2244626"/>
            <a:ext cx="14288" cy="913135"/>
          </a:xfrm>
          <a:prstGeom prst="roundRect">
            <a:avLst>
              <a:gd name="adj" fmla="val 49998"/>
            </a:avLst>
          </a:prstGeom>
          <a:solidFill>
            <a:srgbClr val="B7D5CA"/>
          </a:solidFill>
          <a:ln/>
        </p:spPr>
      </p:sp>
      <p:sp>
        <p:nvSpPr>
          <p:cNvPr id="10" name="Text 8"/>
          <p:cNvSpPr/>
          <p:nvPr/>
        </p:nvSpPr>
        <p:spPr>
          <a:xfrm>
            <a:off x="4695974" y="2368600"/>
            <a:ext cx="3823171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Приміщення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4695974" y="2636862"/>
            <a:ext cx="3823171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Характеристика архівосховища та умов зберігання</a:t>
            </a:r>
            <a:endParaRPr lang="en-US" sz="950" dirty="0"/>
          </a:p>
        </p:txBody>
      </p:sp>
      <p:sp>
        <p:nvSpPr>
          <p:cNvPr id="12" name="Shape 10"/>
          <p:cNvSpPr/>
          <p:nvPr/>
        </p:nvSpPr>
        <p:spPr>
          <a:xfrm>
            <a:off x="500881" y="3157761"/>
            <a:ext cx="4071119" cy="714673"/>
          </a:xfrm>
          <a:custGeom>
            <a:avLst/>
            <a:gdLst/>
            <a:ahLst/>
            <a:cxnLst/>
            <a:rect l="l" t="t" r="r" b="b"/>
            <a:pathLst>
              <a:path w="4071119" h="714673">
                <a:moveTo>
                  <a:pt x="0" y="0"/>
                </a:moveTo>
                <a:lnTo>
                  <a:pt x="4071119" y="0"/>
                </a:lnTo>
                <a:lnTo>
                  <a:pt x="4071119" y="714673"/>
                </a:lnTo>
                <a:lnTo>
                  <a:pt x="93035" y="714673"/>
                </a:lnTo>
                <a:arcTo hR="93035" wR="93035" stAng="5400000" swAng="5400000"/>
                <a:lnTo>
                  <a:pt x="0" y="0"/>
                </a:lnTo>
                <a:close/>
              </a:path>
            </a:pathLst>
          </a:custGeom>
          <a:solidFill>
            <a:srgbClr val="D1EFE4"/>
          </a:solidFill>
          <a:ln/>
        </p:spPr>
      </p:sp>
      <p:sp>
        <p:nvSpPr>
          <p:cNvPr id="13" name="Shape 11"/>
          <p:cNvSpPr/>
          <p:nvPr/>
        </p:nvSpPr>
        <p:spPr>
          <a:xfrm>
            <a:off x="500881" y="3157761"/>
            <a:ext cx="4071119" cy="14288"/>
          </a:xfrm>
          <a:prstGeom prst="roundRect">
            <a:avLst>
              <a:gd name="adj" fmla="val 49998"/>
            </a:avLst>
          </a:prstGeom>
          <a:solidFill>
            <a:srgbClr val="B7D5CA"/>
          </a:solidFill>
          <a:ln/>
        </p:spPr>
      </p:sp>
      <p:sp>
        <p:nvSpPr>
          <p:cNvPr id="14" name="Text 12"/>
          <p:cNvSpPr/>
          <p:nvPr/>
        </p:nvSpPr>
        <p:spPr>
          <a:xfrm>
            <a:off x="624855" y="3281735"/>
            <a:ext cx="3823171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Кадри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624855" y="3549997"/>
            <a:ext cx="3823171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Відомості про працівників архіву організації</a:t>
            </a:r>
            <a:endParaRPr lang="en-US" sz="950" dirty="0"/>
          </a:p>
        </p:txBody>
      </p:sp>
      <p:sp>
        <p:nvSpPr>
          <p:cNvPr id="16" name="Shape 14"/>
          <p:cNvSpPr/>
          <p:nvPr/>
        </p:nvSpPr>
        <p:spPr>
          <a:xfrm>
            <a:off x="4572000" y="3157761"/>
            <a:ext cx="4071119" cy="714673"/>
          </a:xfrm>
          <a:custGeom>
            <a:avLst/>
            <a:gdLst/>
            <a:ahLst/>
            <a:cxnLst/>
            <a:rect l="l" t="t" r="r" b="b"/>
            <a:pathLst>
              <a:path w="4071119" h="714673">
                <a:moveTo>
                  <a:pt x="0" y="0"/>
                </a:moveTo>
                <a:lnTo>
                  <a:pt x="4071119" y="0"/>
                </a:lnTo>
                <a:lnTo>
                  <a:pt x="4071119" y="621638"/>
                </a:lnTo>
                <a:arcTo hR="93035" wR="93035" stAng="0" swAng="5400000"/>
                <a:lnTo>
                  <a:pt x="0" y="714673"/>
                </a:lnTo>
                <a:lnTo>
                  <a:pt x="0" y="0"/>
                </a:lnTo>
                <a:close/>
              </a:path>
            </a:pathLst>
          </a:custGeom>
          <a:solidFill>
            <a:srgbClr val="D1EFE4"/>
          </a:solidFill>
          <a:ln/>
        </p:spPr>
      </p:sp>
      <p:sp>
        <p:nvSpPr>
          <p:cNvPr id="17" name="Shape 15"/>
          <p:cNvSpPr/>
          <p:nvPr/>
        </p:nvSpPr>
        <p:spPr>
          <a:xfrm>
            <a:off x="4572000" y="3157761"/>
            <a:ext cx="14288" cy="714673"/>
          </a:xfrm>
          <a:prstGeom prst="roundRect">
            <a:avLst>
              <a:gd name="adj" fmla="val 49998"/>
            </a:avLst>
          </a:prstGeom>
          <a:solidFill>
            <a:srgbClr val="B7D5CA"/>
          </a:solidFill>
          <a:ln/>
        </p:spPr>
      </p:sp>
      <p:sp>
        <p:nvSpPr>
          <p:cNvPr id="18" name="Shape 16"/>
          <p:cNvSpPr/>
          <p:nvPr/>
        </p:nvSpPr>
        <p:spPr>
          <a:xfrm>
            <a:off x="4572000" y="3157761"/>
            <a:ext cx="4071119" cy="14288"/>
          </a:xfrm>
          <a:prstGeom prst="roundRect">
            <a:avLst>
              <a:gd name="adj" fmla="val 49998"/>
            </a:avLst>
          </a:prstGeom>
          <a:solidFill>
            <a:srgbClr val="B7D5CA"/>
          </a:solidFill>
          <a:ln/>
        </p:spPr>
      </p:sp>
      <p:sp>
        <p:nvSpPr>
          <p:cNvPr id="19" name="Text 17"/>
          <p:cNvSpPr/>
          <p:nvPr/>
        </p:nvSpPr>
        <p:spPr>
          <a:xfrm>
            <a:off x="4695974" y="3281735"/>
            <a:ext cx="3823171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Звітність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4695974" y="3549997"/>
            <a:ext cx="3823171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Щорічне подання до державного архіву не пізніше 01 грудня</a:t>
            </a:r>
            <a:endParaRPr lang="en-US" sz="9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673298"/>
            <a:ext cx="8151763" cy="3875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4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Призначення паспорта архіву</a:t>
            </a:r>
            <a:endParaRPr lang="en-US" sz="2400" dirty="0"/>
          </a:p>
        </p:txBody>
      </p:sp>
      <p:sp>
        <p:nvSpPr>
          <p:cNvPr id="3" name="Shape 1"/>
          <p:cNvSpPr/>
          <p:nvPr/>
        </p:nvSpPr>
        <p:spPr>
          <a:xfrm>
            <a:off x="406822" y="1246882"/>
            <a:ext cx="3680445" cy="3223245"/>
          </a:xfrm>
          <a:prstGeom prst="roundRect">
            <a:avLst>
              <a:gd name="adj" fmla="val 5542"/>
            </a:avLst>
          </a:prstGeom>
          <a:solidFill>
            <a:srgbClr val="006747">
              <a:alpha val="95000"/>
            </a:srgbClr>
          </a:solidFill>
          <a:ln/>
        </p:spPr>
      </p:sp>
      <p:sp>
        <p:nvSpPr>
          <p:cNvPr id="4" name="Text 2"/>
          <p:cNvSpPr/>
          <p:nvPr/>
        </p:nvSpPr>
        <p:spPr>
          <a:xfrm>
            <a:off x="530796" y="1370856"/>
            <a:ext cx="3432497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Що таке паспорт архіву?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530796" y="1688678"/>
            <a:ext cx="3432497" cy="130239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spcAft>
                <a:spcPts val="850"/>
              </a:spcAft>
              <a:buNone/>
            </a:pPr>
            <a:r>
              <a:rPr lang="en-US" sz="95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Паспорт архіву організації призначений для </a:t>
            </a:r>
            <a:pPr algn="l" indent="0" marL="0">
              <a:lnSpc>
                <a:spcPct val="133000"/>
              </a:lnSpc>
              <a:spcAft>
                <a:spcPts val="850"/>
              </a:spcAft>
              <a:buNone/>
            </a:pPr>
            <a:r>
              <a:rPr lang="en-US" sz="950" b="1" dirty="0">
                <a:solidFill>
                  <a:srgbClr val="FFFFFF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сумарного обліку справ</a:t>
            </a:r>
            <a:pPr algn="l" indent="0" marL="0">
              <a:lnSpc>
                <a:spcPct val="133000"/>
              </a:lnSpc>
              <a:spcAft>
                <a:spcPts val="850"/>
              </a:spcAft>
              <a:buNone/>
            </a:pPr>
            <a:r>
              <a:rPr lang="en-US" sz="95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постійного, тривалого (понад 10 років) зберігання та з кадрових питань (особового складу), що містяться в архіві.</a:t>
            </a:r>
            <a:endParaRPr lang="en-US" sz="950" dirty="0"/>
          </a:p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У паспорті наводяться відомості про приміщення архіву та його працівників.</a:t>
            </a:r>
            <a:endParaRPr lang="en-US" sz="950" dirty="0"/>
          </a:p>
        </p:txBody>
      </p:sp>
      <p:sp>
        <p:nvSpPr>
          <p:cNvPr id="6" name="Text 4"/>
          <p:cNvSpPr/>
          <p:nvPr/>
        </p:nvSpPr>
        <p:spPr>
          <a:xfrm>
            <a:off x="4305300" y="1370856"/>
            <a:ext cx="4347270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Які категорії документів охоплює?</a:t>
            </a:r>
            <a:endParaRPr lang="en-US" sz="1200" dirty="0"/>
          </a:p>
        </p:txBody>
      </p:sp>
      <p:pic>
        <p:nvPicPr>
          <p:cNvPr id="7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305300" y="1704231"/>
            <a:ext cx="4347270" cy="792807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4500711" y="1842492"/>
            <a:ext cx="4013597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Постійне зберігання</a:t>
            </a:r>
            <a:endParaRPr lang="en-US" sz="1200" dirty="0"/>
          </a:p>
        </p:txBody>
      </p:sp>
      <p:sp>
        <p:nvSpPr>
          <p:cNvPr id="9" name="Text 6"/>
          <p:cNvSpPr/>
          <p:nvPr/>
        </p:nvSpPr>
        <p:spPr>
          <a:xfrm>
            <a:off x="4500711" y="2160315"/>
            <a:ext cx="4013597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Документи, що підлягають безстроковому зберіганню</a:t>
            </a:r>
            <a:endParaRPr lang="en-US" sz="950" dirty="0"/>
          </a:p>
        </p:txBody>
      </p:sp>
      <p:pic>
        <p:nvPicPr>
          <p:cNvPr id="10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05300" y="2621012"/>
            <a:ext cx="4347270" cy="792807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4500711" y="2759273"/>
            <a:ext cx="4013597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Тривале зберігання</a:t>
            </a:r>
            <a:endParaRPr lang="en-US" sz="1200" dirty="0"/>
          </a:p>
        </p:txBody>
      </p:sp>
      <p:sp>
        <p:nvSpPr>
          <p:cNvPr id="12" name="Text 8"/>
          <p:cNvSpPr/>
          <p:nvPr/>
        </p:nvSpPr>
        <p:spPr>
          <a:xfrm>
            <a:off x="4500711" y="3077096"/>
            <a:ext cx="4013597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Документи зі строком зберігання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понад 10 років</a:t>
            </a:r>
            <a:endParaRPr lang="en-US" sz="950" dirty="0"/>
          </a:p>
        </p:txBody>
      </p:sp>
      <p:pic>
        <p:nvPicPr>
          <p:cNvPr id="13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305300" y="3537793"/>
            <a:ext cx="4347270" cy="792807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4500711" y="3676055"/>
            <a:ext cx="4013597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З особового складу</a:t>
            </a:r>
            <a:endParaRPr lang="en-US" sz="1200" dirty="0"/>
          </a:p>
        </p:txBody>
      </p:sp>
      <p:sp>
        <p:nvSpPr>
          <p:cNvPr id="15" name="Text 10"/>
          <p:cNvSpPr/>
          <p:nvPr/>
        </p:nvSpPr>
        <p:spPr>
          <a:xfrm>
            <a:off x="4500711" y="3993877"/>
            <a:ext cx="4013597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Кадрові документи організації</a:t>
            </a:r>
            <a:endParaRPr lang="en-US" sz="9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217414"/>
            <a:ext cx="8151763" cy="3875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4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Порядок подання паспорта</a:t>
            </a:r>
            <a:endParaRPr lang="en-US" sz="24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96119" y="1868463"/>
            <a:ext cx="123974" cy="123974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496119" y="2049438"/>
            <a:ext cx="2634555" cy="14288"/>
          </a:xfrm>
          <a:prstGeom prst="rect">
            <a:avLst/>
          </a:prstGeom>
          <a:solidFill>
            <a:srgbClr val="006747"/>
          </a:solidFill>
          <a:ln/>
        </p:spPr>
      </p:sp>
      <p:sp>
        <p:nvSpPr>
          <p:cNvPr id="5" name="Text 2"/>
          <p:cNvSpPr/>
          <p:nvPr/>
        </p:nvSpPr>
        <p:spPr>
          <a:xfrm>
            <a:off x="496119" y="2140000"/>
            <a:ext cx="2634555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Складання у двох примірниках</a:t>
            </a:r>
            <a:endParaRPr lang="en-US" sz="1200" dirty="0"/>
          </a:p>
        </p:txBody>
      </p:sp>
      <p:sp>
        <p:nvSpPr>
          <p:cNvPr id="6" name="Text 3"/>
          <p:cNvSpPr/>
          <p:nvPr/>
        </p:nvSpPr>
        <p:spPr>
          <a:xfrm>
            <a:off x="496119" y="2408262"/>
            <a:ext cx="2634555" cy="59538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Паспорт складається щорічно в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двох примірниках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станом на 01 грудня звітного року.</a:t>
            </a:r>
            <a:endParaRPr lang="en-US" sz="950" dirty="0"/>
          </a:p>
        </p:txBody>
      </p:sp>
      <p:pic>
        <p:nvPicPr>
          <p:cNvPr id="7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54648" y="1868463"/>
            <a:ext cx="123974" cy="123974"/>
          </a:xfrm>
          <a:prstGeom prst="rect">
            <a:avLst/>
          </a:prstGeom>
        </p:spPr>
      </p:pic>
      <p:sp>
        <p:nvSpPr>
          <p:cNvPr id="8" name="Shape 4"/>
          <p:cNvSpPr/>
          <p:nvPr/>
        </p:nvSpPr>
        <p:spPr>
          <a:xfrm>
            <a:off x="3254648" y="2049438"/>
            <a:ext cx="2634630" cy="14288"/>
          </a:xfrm>
          <a:prstGeom prst="rect">
            <a:avLst/>
          </a:prstGeom>
          <a:solidFill>
            <a:srgbClr val="006747"/>
          </a:solidFill>
          <a:ln/>
        </p:spPr>
      </p:sp>
      <p:sp>
        <p:nvSpPr>
          <p:cNvPr id="9" name="Text 5"/>
          <p:cNvSpPr/>
          <p:nvPr/>
        </p:nvSpPr>
        <p:spPr>
          <a:xfrm>
            <a:off x="3254648" y="2140000"/>
            <a:ext cx="2634630" cy="38769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Надсилання до державного архіву</a:t>
            </a:r>
            <a:endParaRPr lang="en-US" sz="1200" dirty="0"/>
          </a:p>
        </p:txBody>
      </p:sp>
      <p:sp>
        <p:nvSpPr>
          <p:cNvPr id="10" name="Text 6"/>
          <p:cNvSpPr/>
          <p:nvPr/>
        </p:nvSpPr>
        <p:spPr>
          <a:xfrm>
            <a:off x="3254648" y="2602111"/>
            <a:ext cx="2634630" cy="59538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Один примірник надсилається до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державного архіву або архівного відділу міської ради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не пізніше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01 грудня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.</a:t>
            </a:r>
            <a:endParaRPr lang="en-US" sz="950" dirty="0"/>
          </a:p>
        </p:txBody>
      </p:sp>
      <p:pic>
        <p:nvPicPr>
          <p:cNvPr id="11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013252" y="1868463"/>
            <a:ext cx="123974" cy="123974"/>
          </a:xfrm>
          <a:prstGeom prst="rect">
            <a:avLst/>
          </a:prstGeom>
        </p:spPr>
      </p:pic>
      <p:sp>
        <p:nvSpPr>
          <p:cNvPr id="12" name="Shape 7"/>
          <p:cNvSpPr/>
          <p:nvPr/>
        </p:nvSpPr>
        <p:spPr>
          <a:xfrm>
            <a:off x="6013252" y="2049438"/>
            <a:ext cx="2634555" cy="14288"/>
          </a:xfrm>
          <a:prstGeom prst="rect">
            <a:avLst/>
          </a:prstGeom>
          <a:solidFill>
            <a:srgbClr val="006747"/>
          </a:solidFill>
          <a:ln/>
        </p:spPr>
      </p:sp>
      <p:sp>
        <p:nvSpPr>
          <p:cNvPr id="13" name="Text 8"/>
          <p:cNvSpPr/>
          <p:nvPr/>
        </p:nvSpPr>
        <p:spPr>
          <a:xfrm>
            <a:off x="6013252" y="2140000"/>
            <a:ext cx="2634555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Зберігання в організації</a:t>
            </a:r>
            <a:endParaRPr lang="en-US" sz="1200" dirty="0"/>
          </a:p>
        </p:txBody>
      </p:sp>
      <p:sp>
        <p:nvSpPr>
          <p:cNvPr id="14" name="Text 9"/>
          <p:cNvSpPr/>
          <p:nvPr/>
        </p:nvSpPr>
        <p:spPr>
          <a:xfrm>
            <a:off x="6013252" y="2408262"/>
            <a:ext cx="2634555" cy="3969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Другий примірник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зберігається в організації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як обліковий документ архіву.</a:t>
            </a:r>
            <a:endParaRPr lang="en-US" sz="950" dirty="0"/>
          </a:p>
        </p:txBody>
      </p:sp>
      <p:sp>
        <p:nvSpPr>
          <p:cNvPr id="15" name="Shape 10"/>
          <p:cNvSpPr/>
          <p:nvPr/>
        </p:nvSpPr>
        <p:spPr>
          <a:xfrm>
            <a:off x="496119" y="3430042"/>
            <a:ext cx="8151763" cy="495970"/>
          </a:xfrm>
          <a:prstGeom prst="roundRect">
            <a:avLst>
              <a:gd name="adj" fmla="val 22510"/>
            </a:avLst>
          </a:prstGeom>
          <a:solidFill>
            <a:srgbClr val="CCFFEF"/>
          </a:solidFill>
          <a:ln/>
        </p:spPr>
      </p:sp>
      <p:pic>
        <p:nvPicPr>
          <p:cNvPr id="16" name="Image 3" descr="preencoded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0092" y="3609826"/>
            <a:ext cx="155004" cy="123974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899071" y="3584972"/>
            <a:ext cx="8082037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Паспорт відображає інформацію про стан зберігання документів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000000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станом на 01 грудня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звітного року.</a:t>
            </a:r>
            <a:endParaRPr lang="en-US" sz="9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843855"/>
            <a:ext cx="8151763" cy="3875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4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Пояснювальна записка до паспорта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496119" y="1479426"/>
            <a:ext cx="8151763" cy="3969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У разі необхідності до паспорта архіву складається пояснювальна записка. Вона є обов'язковою при суттєвих змінах порівняно з попереднім паспортом.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496119" y="2139851"/>
            <a:ext cx="3924598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Що відображається у записці</a:t>
            </a:r>
            <a:endParaRPr lang="en-US" sz="120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42627" y="2479328"/>
            <a:ext cx="186035" cy="186035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899145" y="2473226"/>
            <a:ext cx="3521571" cy="3969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Відомості про зміни у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назві, підпорядкованості, організаційно-правовому статусі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організації</a:t>
            </a:r>
            <a:endParaRPr lang="en-US" sz="950" dirty="0"/>
          </a:p>
        </p:txBody>
      </p:sp>
      <p:pic>
        <p:nvPicPr>
          <p:cNvPr id="7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2627" y="3124274"/>
            <a:ext cx="186035" cy="186035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99145" y="3118172"/>
            <a:ext cx="3521571" cy="3969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Причини змін показників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порівняно з попереднім паспортом</a:t>
            </a:r>
            <a:endParaRPr lang="en-US" sz="95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42627" y="3769221"/>
            <a:ext cx="186035" cy="186035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99145" y="3763119"/>
            <a:ext cx="3521571" cy="3969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Зміни у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назвах та кількості фондів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, кількості справ, крайніх датах справ, умовах зберігання</a:t>
            </a:r>
            <a:endParaRPr lang="en-US" sz="950" dirty="0"/>
          </a:p>
        </p:txBody>
      </p:sp>
      <p:sp>
        <p:nvSpPr>
          <p:cNvPr id="11" name="Shape 6"/>
          <p:cNvSpPr/>
          <p:nvPr/>
        </p:nvSpPr>
        <p:spPr>
          <a:xfrm>
            <a:off x="4638749" y="2015877"/>
            <a:ext cx="4103191" cy="2283693"/>
          </a:xfrm>
          <a:prstGeom prst="roundRect">
            <a:avLst>
              <a:gd name="adj" fmla="val 7822"/>
            </a:avLst>
          </a:prstGeom>
          <a:solidFill>
            <a:srgbClr val="E5F9F2">
              <a:alpha val="95000"/>
            </a:srgbClr>
          </a:solidFill>
          <a:ln/>
        </p:spPr>
      </p:sp>
      <p:sp>
        <p:nvSpPr>
          <p:cNvPr id="12" name="Text 7"/>
          <p:cNvSpPr/>
          <p:nvPr/>
        </p:nvSpPr>
        <p:spPr>
          <a:xfrm>
            <a:off x="4762723" y="2139851"/>
            <a:ext cx="3855244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Підписання</a:t>
            </a:r>
            <a:endParaRPr lang="en-US" sz="1200" dirty="0"/>
          </a:p>
        </p:txBody>
      </p:sp>
      <p:sp>
        <p:nvSpPr>
          <p:cNvPr id="13" name="Text 8"/>
          <p:cNvSpPr/>
          <p:nvPr/>
        </p:nvSpPr>
        <p:spPr>
          <a:xfrm>
            <a:off x="4762723" y="2457673"/>
            <a:ext cx="3855244" cy="3969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Пояснювальна записка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підписується керівником архіву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організації.</a:t>
            </a:r>
            <a:endParaRPr lang="en-US" sz="950" dirty="0"/>
          </a:p>
        </p:txBody>
      </p:sp>
      <p:sp>
        <p:nvSpPr>
          <p:cNvPr id="14" name="Shape 9"/>
          <p:cNvSpPr/>
          <p:nvPr/>
        </p:nvSpPr>
        <p:spPr>
          <a:xfrm>
            <a:off x="4762723" y="3025080"/>
            <a:ext cx="3855244" cy="14288"/>
          </a:xfrm>
          <a:prstGeom prst="roundRect">
            <a:avLst>
              <a:gd name="adj" fmla="val 49998"/>
            </a:avLst>
          </a:prstGeom>
          <a:solidFill>
            <a:srgbClr val="4B4A4A">
              <a:alpha val="50000"/>
            </a:srgbClr>
          </a:solidFill>
          <a:ln/>
        </p:spPr>
      </p:sp>
      <p:sp>
        <p:nvSpPr>
          <p:cNvPr id="15" name="Text 10"/>
          <p:cNvSpPr/>
          <p:nvPr/>
        </p:nvSpPr>
        <p:spPr>
          <a:xfrm>
            <a:off x="4762723" y="3209851"/>
            <a:ext cx="3855244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Коли складається?</a:t>
            </a:r>
            <a:endParaRPr lang="en-US" sz="1200" dirty="0"/>
          </a:p>
        </p:txBody>
      </p:sp>
      <p:sp>
        <p:nvSpPr>
          <p:cNvPr id="16" name="Text 11"/>
          <p:cNvSpPr/>
          <p:nvPr/>
        </p:nvSpPr>
        <p:spPr>
          <a:xfrm>
            <a:off x="4762723" y="3527673"/>
            <a:ext cx="3855244" cy="59538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Записка складається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у разі необхідності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— зокрема, якщо відбулися організаційні зміни або суттєво змінилися облікові показники.</a:t>
            </a:r>
            <a:endParaRPr lang="en-US" sz="9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958602"/>
            <a:ext cx="8151763" cy="3875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4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Розділ I. Відомості про документи — Фонди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496119" y="1594172"/>
            <a:ext cx="8151763" cy="3969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У цьому пункті зазначаються всі фонди та їх найменування, що зберігаються в архіві. Фонди зазначаються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сумарно незалежно від видів документів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.</a:t>
            </a:r>
            <a:endParaRPr lang="en-US" sz="950" dirty="0"/>
          </a:p>
        </p:txBody>
      </p:sp>
      <p:sp>
        <p:nvSpPr>
          <p:cNvPr id="4" name="Shape 2"/>
          <p:cNvSpPr/>
          <p:nvPr/>
        </p:nvSpPr>
        <p:spPr>
          <a:xfrm>
            <a:off x="496119" y="2130623"/>
            <a:ext cx="2634555" cy="1418704"/>
          </a:xfrm>
          <a:prstGeom prst="roundRect">
            <a:avLst>
              <a:gd name="adj" fmla="val 7869"/>
            </a:avLst>
          </a:prstGeom>
          <a:solidFill>
            <a:srgbClr val="D1EFE4"/>
          </a:solidFill>
          <a:ln w="4763">
            <a:solidFill>
              <a:srgbClr val="B7D5CA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24855" y="2259360"/>
            <a:ext cx="372070" cy="372070"/>
          </a:xfrm>
          <a:prstGeom prst="ellipse">
            <a:avLst/>
          </a:prstGeom>
          <a:solidFill>
            <a:srgbClr val="006747"/>
          </a:solidFill>
          <a:ln/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27174" y="2361605"/>
            <a:ext cx="167432" cy="167432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624855" y="2755404"/>
            <a:ext cx="2377083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Основний фонд</a:t>
            </a:r>
            <a:endParaRPr lang="en-US" sz="1200" dirty="0"/>
          </a:p>
        </p:txBody>
      </p:sp>
      <p:sp>
        <p:nvSpPr>
          <p:cNvPr id="8" name="Text 5"/>
          <p:cNvSpPr/>
          <p:nvPr/>
        </p:nvSpPr>
        <p:spPr>
          <a:xfrm>
            <a:off x="624855" y="3023667"/>
            <a:ext cx="2377083" cy="3969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Документи, що нагромадилися за час діяльності організації</a:t>
            </a:r>
            <a:endParaRPr lang="en-US" sz="950" dirty="0"/>
          </a:p>
        </p:txBody>
      </p:sp>
      <p:sp>
        <p:nvSpPr>
          <p:cNvPr id="9" name="Shape 6"/>
          <p:cNvSpPr/>
          <p:nvPr/>
        </p:nvSpPr>
        <p:spPr>
          <a:xfrm>
            <a:off x="3254648" y="2130623"/>
            <a:ext cx="2634630" cy="1418704"/>
          </a:xfrm>
          <a:prstGeom prst="roundRect">
            <a:avLst>
              <a:gd name="adj" fmla="val 7869"/>
            </a:avLst>
          </a:prstGeom>
          <a:solidFill>
            <a:srgbClr val="D1EFE4"/>
          </a:solidFill>
          <a:ln w="4763">
            <a:solidFill>
              <a:srgbClr val="B7D5CA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3383384" y="2259360"/>
            <a:ext cx="372070" cy="372070"/>
          </a:xfrm>
          <a:prstGeom prst="ellipse">
            <a:avLst/>
          </a:prstGeom>
          <a:solidFill>
            <a:srgbClr val="006747"/>
          </a:solidFill>
          <a:ln/>
        </p:spPr>
      </p:sp>
      <p:pic>
        <p:nvPicPr>
          <p:cNvPr id="11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85704" y="2361605"/>
            <a:ext cx="167432" cy="167432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3383384" y="2755404"/>
            <a:ext cx="2377157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Організації-попередники</a:t>
            </a:r>
            <a:endParaRPr lang="en-US" sz="1200" dirty="0"/>
          </a:p>
        </p:txBody>
      </p:sp>
      <p:sp>
        <p:nvSpPr>
          <p:cNvPr id="13" name="Text 9"/>
          <p:cNvSpPr/>
          <p:nvPr/>
        </p:nvSpPr>
        <p:spPr>
          <a:xfrm>
            <a:off x="3383384" y="3023667"/>
            <a:ext cx="2377157" cy="3969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Документи організацій-попередників, що передані до архіву</a:t>
            </a:r>
            <a:endParaRPr lang="en-US" sz="950" dirty="0"/>
          </a:p>
        </p:txBody>
      </p:sp>
      <p:sp>
        <p:nvSpPr>
          <p:cNvPr id="14" name="Shape 10"/>
          <p:cNvSpPr/>
          <p:nvPr/>
        </p:nvSpPr>
        <p:spPr>
          <a:xfrm>
            <a:off x="6013252" y="2130623"/>
            <a:ext cx="2634555" cy="1418704"/>
          </a:xfrm>
          <a:prstGeom prst="roundRect">
            <a:avLst>
              <a:gd name="adj" fmla="val 7869"/>
            </a:avLst>
          </a:prstGeom>
          <a:solidFill>
            <a:srgbClr val="D1EFE4"/>
          </a:solidFill>
          <a:ln w="4763">
            <a:solidFill>
              <a:srgbClr val="B7D5CA"/>
            </a:solidFill>
            <a:prstDash val="solid"/>
          </a:ln>
        </p:spPr>
      </p:sp>
      <p:sp>
        <p:nvSpPr>
          <p:cNvPr id="15" name="Shape 11"/>
          <p:cNvSpPr/>
          <p:nvPr/>
        </p:nvSpPr>
        <p:spPr>
          <a:xfrm>
            <a:off x="6141988" y="2259360"/>
            <a:ext cx="372070" cy="372070"/>
          </a:xfrm>
          <a:prstGeom prst="ellipse">
            <a:avLst/>
          </a:prstGeom>
          <a:solidFill>
            <a:srgbClr val="006747"/>
          </a:solidFill>
          <a:ln/>
        </p:spPr>
      </p:sp>
      <p:pic>
        <p:nvPicPr>
          <p:cNvPr id="16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244307" y="2361605"/>
            <a:ext cx="167432" cy="167432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6141988" y="2755404"/>
            <a:ext cx="2377083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Ліквідовані організації</a:t>
            </a:r>
            <a:endParaRPr lang="en-US" sz="1200" dirty="0"/>
          </a:p>
        </p:txBody>
      </p:sp>
      <p:sp>
        <p:nvSpPr>
          <p:cNvPr id="18" name="Text 13"/>
          <p:cNvSpPr/>
          <p:nvPr/>
        </p:nvSpPr>
        <p:spPr>
          <a:xfrm>
            <a:off x="6141988" y="3023667"/>
            <a:ext cx="2377083" cy="3969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Документи ліквідованих підлеглих організацій</a:t>
            </a:r>
            <a:endParaRPr lang="en-US" sz="950" dirty="0"/>
          </a:p>
        </p:txBody>
      </p:sp>
      <p:sp>
        <p:nvSpPr>
          <p:cNvPr id="19" name="Shape 14"/>
          <p:cNvSpPr/>
          <p:nvPr/>
        </p:nvSpPr>
        <p:spPr>
          <a:xfrm>
            <a:off x="496119" y="3688854"/>
            <a:ext cx="8151763" cy="495970"/>
          </a:xfrm>
          <a:prstGeom prst="roundRect">
            <a:avLst>
              <a:gd name="adj" fmla="val 22510"/>
            </a:avLst>
          </a:prstGeom>
          <a:solidFill>
            <a:srgbClr val="B6D6FC"/>
          </a:solidFill>
          <a:ln/>
        </p:spPr>
      </p:sp>
      <p:pic>
        <p:nvPicPr>
          <p:cNvPr id="20" name="Image 3" descr="preencoded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0092" y="3868638"/>
            <a:ext cx="155004" cy="123974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899071" y="3843784"/>
            <a:ext cx="8082037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Усі фонди зазначаються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000000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сумарно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— незалежно від видів документів (паперові, електронні тощо).</a:t>
            </a:r>
            <a:endParaRPr lang="en-US" sz="9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130350"/>
            <a:ext cx="8151763" cy="3875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4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Розділ I. Відомості про документи — Справи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496119" y="1765920"/>
            <a:ext cx="8151763" cy="3969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Зазначається кількість одиниць зберігання постійного, тривалого та з особового складу, їх крайні дати, а також розподіл на внесені та не внесені до описів.</a:t>
            </a:r>
            <a:endParaRPr lang="en-US" sz="950" dirty="0"/>
          </a:p>
        </p:txBody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96119" y="2302371"/>
            <a:ext cx="2634555" cy="1710705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34380" y="2812703"/>
            <a:ext cx="2358033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Постійного зберігання</a:t>
            </a:r>
            <a:endParaRPr lang="en-US" sz="1200" dirty="0"/>
          </a:p>
        </p:txBody>
      </p:sp>
      <p:sp>
        <p:nvSpPr>
          <p:cNvPr id="6" name="Text 3"/>
          <p:cNvSpPr/>
          <p:nvPr/>
        </p:nvSpPr>
        <p:spPr>
          <a:xfrm>
            <a:off x="634380" y="3080965"/>
            <a:ext cx="2358033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З розподілом на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унесені в описи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, схвалені експертно-перевірною комісією, та ті, що зберігаються понад установлені строки.</a:t>
            </a:r>
            <a:endParaRPr lang="en-US" sz="950" dirty="0"/>
          </a:p>
        </p:txBody>
      </p:sp>
      <p:pic>
        <p:nvPicPr>
          <p:cNvPr id="7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54648" y="2302371"/>
            <a:ext cx="2634630" cy="1710705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392909" y="2812703"/>
            <a:ext cx="2358107" cy="38769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З кадрових питань (особового складу)</a:t>
            </a:r>
            <a:endParaRPr lang="en-US" sz="1200" dirty="0"/>
          </a:p>
        </p:txBody>
      </p:sp>
      <p:sp>
        <p:nvSpPr>
          <p:cNvPr id="9" name="Text 5"/>
          <p:cNvSpPr/>
          <p:nvPr/>
        </p:nvSpPr>
        <p:spPr>
          <a:xfrm>
            <a:off x="3392909" y="3274814"/>
            <a:ext cx="2358107" cy="59538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З розподілом на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унесені в описи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та не внесені до описів. Включають кадрові документи всіх категорій.</a:t>
            </a:r>
            <a:endParaRPr lang="en-US" sz="950" dirty="0"/>
          </a:p>
        </p:txBody>
      </p:sp>
      <p:pic>
        <p:nvPicPr>
          <p:cNvPr id="10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013252" y="2302371"/>
            <a:ext cx="2634555" cy="1710705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151513" y="2812703"/>
            <a:ext cx="2358033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Тривалого (понад 10 років)</a:t>
            </a:r>
            <a:endParaRPr lang="en-US" sz="1200" dirty="0"/>
          </a:p>
        </p:txBody>
      </p:sp>
      <p:sp>
        <p:nvSpPr>
          <p:cNvPr id="12" name="Text 7"/>
          <p:cNvSpPr/>
          <p:nvPr/>
        </p:nvSpPr>
        <p:spPr>
          <a:xfrm>
            <a:off x="6151513" y="3080965"/>
            <a:ext cx="2358033" cy="59538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З розподілом на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унесені в описи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та не внесені. Зазначаються крайні дати справ цієї категорії.</a:t>
            </a:r>
            <a:endParaRPr lang="en-US" sz="9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365671"/>
            <a:ext cx="8151763" cy="7267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25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Граничні строки тимчасового зберігання документів</a:t>
            </a:r>
            <a:endParaRPr lang="en-US" sz="2250" dirty="0"/>
          </a:p>
        </p:txBody>
      </p:sp>
      <p:sp>
        <p:nvSpPr>
          <p:cNvPr id="3" name="Text 1"/>
          <p:cNvSpPr/>
          <p:nvPr/>
        </p:nvSpPr>
        <p:spPr>
          <a:xfrm>
            <a:off x="496119" y="1310432"/>
            <a:ext cx="8608963" cy="1802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9000"/>
              </a:lnSpc>
              <a:buNone/>
            </a:pPr>
            <a:r>
              <a:rPr lang="en-US" sz="9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Строки зберігання обраховуються з </a:t>
            </a:r>
            <a:pPr algn="l" indent="0" marL="0">
              <a:lnSpc>
                <a:spcPct val="129000"/>
              </a:lnSpc>
              <a:buNone/>
            </a:pPr>
            <a:r>
              <a:rPr lang="en-US" sz="9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01 січня року, наступного за роком закінчення документів у діловодстві</a:t>
            </a:r>
            <a:pPr algn="l" indent="0" marL="0">
              <a:lnSpc>
                <a:spcPct val="129000"/>
              </a:lnSpc>
              <a:buNone/>
            </a:pPr>
            <a:r>
              <a:rPr lang="en-US" sz="9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.</a:t>
            </a:r>
            <a:endParaRPr lang="en-US" sz="900" dirty="0"/>
          </a:p>
        </p:txBody>
      </p:sp>
      <p:sp>
        <p:nvSpPr>
          <p:cNvPr id="4" name="Text 2"/>
          <p:cNvSpPr/>
          <p:nvPr/>
        </p:nvSpPr>
        <p:spPr>
          <a:xfrm>
            <a:off x="496119" y="1671414"/>
            <a:ext cx="4007718" cy="3837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83000"/>
              </a:lnSpc>
              <a:buNone/>
            </a:pPr>
            <a:r>
              <a:rPr lang="en-US" sz="30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15</a:t>
            </a:r>
            <a:endParaRPr lang="en-US" sz="3000" dirty="0"/>
          </a:p>
        </p:txBody>
      </p:sp>
      <p:sp>
        <p:nvSpPr>
          <p:cNvPr id="5" name="Text 3"/>
          <p:cNvSpPr/>
          <p:nvPr/>
        </p:nvSpPr>
        <p:spPr>
          <a:xfrm>
            <a:off x="496119" y="2194992"/>
            <a:ext cx="4007718" cy="1816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років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496119" y="2442046"/>
            <a:ext cx="4007718" cy="1802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29000"/>
              </a:lnSpc>
              <a:buNone/>
            </a:pPr>
            <a:r>
              <a:rPr lang="en-US" sz="9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Центральні органи влади та установи загальнодержавного значення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4640089" y="1671414"/>
            <a:ext cx="4007793" cy="3837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83000"/>
              </a:lnSpc>
              <a:buNone/>
            </a:pPr>
            <a:r>
              <a:rPr lang="en-US" sz="30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10</a:t>
            </a:r>
            <a:endParaRPr lang="en-US" sz="3000" dirty="0"/>
          </a:p>
        </p:txBody>
      </p:sp>
      <p:sp>
        <p:nvSpPr>
          <p:cNvPr id="8" name="Text 6"/>
          <p:cNvSpPr/>
          <p:nvPr/>
        </p:nvSpPr>
        <p:spPr>
          <a:xfrm>
            <a:off x="4640089" y="2194992"/>
            <a:ext cx="4007793" cy="1816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років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4640089" y="2442046"/>
            <a:ext cx="4007793" cy="1802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29000"/>
              </a:lnSpc>
              <a:buNone/>
            </a:pPr>
            <a:r>
              <a:rPr lang="en-US" sz="9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Органи влади регіонального масштабу</a:t>
            </a:r>
            <a:endParaRPr lang="en-US" sz="900" dirty="0"/>
          </a:p>
        </p:txBody>
      </p:sp>
      <p:sp>
        <p:nvSpPr>
          <p:cNvPr id="10" name="Text 8"/>
          <p:cNvSpPr/>
          <p:nvPr/>
        </p:nvSpPr>
        <p:spPr>
          <a:xfrm>
            <a:off x="496119" y="2898428"/>
            <a:ext cx="4007718" cy="3837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83000"/>
              </a:lnSpc>
              <a:buNone/>
            </a:pPr>
            <a:r>
              <a:rPr lang="en-US" sz="30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5</a:t>
            </a:r>
            <a:endParaRPr lang="en-US" sz="3000" dirty="0"/>
          </a:p>
        </p:txBody>
      </p:sp>
      <p:sp>
        <p:nvSpPr>
          <p:cNvPr id="11" name="Text 9"/>
          <p:cNvSpPr/>
          <p:nvPr/>
        </p:nvSpPr>
        <p:spPr>
          <a:xfrm>
            <a:off x="496119" y="3422005"/>
            <a:ext cx="4007718" cy="1816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років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496119" y="3669060"/>
            <a:ext cx="4007718" cy="1802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29000"/>
              </a:lnSpc>
              <a:buNone/>
            </a:pPr>
            <a:r>
              <a:rPr lang="en-US" sz="9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Органи місцевого самоврядування та районного рівня</a:t>
            </a:r>
            <a:endParaRPr lang="en-US" sz="900" dirty="0"/>
          </a:p>
        </p:txBody>
      </p:sp>
      <p:sp>
        <p:nvSpPr>
          <p:cNvPr id="13" name="Text 11"/>
          <p:cNvSpPr/>
          <p:nvPr/>
        </p:nvSpPr>
        <p:spPr>
          <a:xfrm>
            <a:off x="4640089" y="2898428"/>
            <a:ext cx="4007793" cy="3837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83000"/>
              </a:lnSpc>
              <a:buNone/>
            </a:pPr>
            <a:r>
              <a:rPr lang="en-US" sz="30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75</a:t>
            </a:r>
            <a:endParaRPr lang="en-US" sz="3000" dirty="0"/>
          </a:p>
        </p:txBody>
      </p:sp>
      <p:sp>
        <p:nvSpPr>
          <p:cNvPr id="14" name="Text 12"/>
          <p:cNvSpPr/>
          <p:nvPr/>
        </p:nvSpPr>
        <p:spPr>
          <a:xfrm>
            <a:off x="4640089" y="3422005"/>
            <a:ext cx="4007793" cy="1816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років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4640089" y="3669060"/>
            <a:ext cx="4007793" cy="54069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29000"/>
              </a:lnSpc>
              <a:buNone/>
            </a:pPr>
            <a:r>
              <a:rPr lang="en-US" sz="9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Акти цивільного стану, нотаріальні дії, судові справи, документи з особового складу, господарські книги, документи з приватизації житлового фонду</a:t>
            </a:r>
            <a:endParaRPr lang="en-US" sz="900" dirty="0"/>
          </a:p>
        </p:txBody>
      </p:sp>
      <p:sp>
        <p:nvSpPr>
          <p:cNvPr id="16" name="Shape 14"/>
          <p:cNvSpPr/>
          <p:nvPr/>
        </p:nvSpPr>
        <p:spPr>
          <a:xfrm>
            <a:off x="496119" y="4332387"/>
            <a:ext cx="8151763" cy="445368"/>
          </a:xfrm>
          <a:prstGeom prst="roundRect">
            <a:avLst>
              <a:gd name="adj" fmla="val 23501"/>
            </a:avLst>
          </a:prstGeom>
          <a:solidFill>
            <a:srgbClr val="CCFFEF"/>
          </a:solidFill>
          <a:ln/>
        </p:spPr>
      </p:sp>
      <p:pic>
        <p:nvPicPr>
          <p:cNvPr id="17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2353" y="4487763"/>
            <a:ext cx="145331" cy="116235"/>
          </a:xfrm>
          <a:prstGeom prst="rect">
            <a:avLst/>
          </a:prstGeom>
        </p:spPr>
      </p:pic>
      <p:sp>
        <p:nvSpPr>
          <p:cNvPr id="18" name="Text 15"/>
          <p:cNvSpPr/>
          <p:nvPr/>
        </p:nvSpPr>
        <p:spPr>
          <a:xfrm>
            <a:off x="873919" y="4470425"/>
            <a:ext cx="8114928" cy="1802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9000"/>
              </a:lnSpc>
              <a:buNone/>
            </a:pPr>
            <a:r>
              <a:rPr lang="en-US" sz="900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Документи передаються до архіву через </a:t>
            </a:r>
            <a:pPr algn="l" indent="0" marL="0">
              <a:lnSpc>
                <a:spcPct val="129000"/>
              </a:lnSpc>
              <a:buNone/>
            </a:pPr>
            <a:r>
              <a:rPr lang="en-US" sz="900" b="1" dirty="0">
                <a:solidFill>
                  <a:srgbClr val="000000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два роки</a:t>
            </a:r>
            <a:pPr algn="l" indent="0" marL="0">
              <a:lnSpc>
                <a:spcPct val="129000"/>
              </a:lnSpc>
              <a:buNone/>
            </a:pPr>
            <a:r>
              <a:rPr lang="en-US" sz="900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після завершення їх у діловодстві.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664815"/>
            <a:ext cx="8151763" cy="3875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4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Розділ II. Відомості про приміщення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496119" y="1300386"/>
            <a:ext cx="8608963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У цьому розділі зазначається коротка характеристика архівосховища за такими параметрами: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496119" y="1762348"/>
            <a:ext cx="3924598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Фізичні параметри та режим</a:t>
            </a:r>
            <a:endParaRPr lang="en-US" sz="120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81831" y="2081436"/>
            <a:ext cx="3938885" cy="54486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648667" y="2095723"/>
            <a:ext cx="3772049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Площа та завантаженість</a:t>
            </a:r>
            <a:endParaRPr lang="en-US" sz="1200" dirty="0"/>
          </a:p>
        </p:txBody>
      </p:sp>
      <p:sp>
        <p:nvSpPr>
          <p:cNvPr id="7" name="Text 4"/>
          <p:cNvSpPr/>
          <p:nvPr/>
        </p:nvSpPr>
        <p:spPr>
          <a:xfrm>
            <a:off x="648667" y="2413546"/>
            <a:ext cx="3772049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Площа (м²) та ступінь завантаженості (%)</a:t>
            </a:r>
            <a:endParaRPr lang="en-US" sz="950" dirty="0"/>
          </a:p>
        </p:txBody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1831" y="2845743"/>
            <a:ext cx="3938885" cy="54486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648667" y="2860030"/>
            <a:ext cx="3772049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Опалення</a:t>
            </a:r>
            <a:endParaRPr lang="en-US" sz="1200" dirty="0"/>
          </a:p>
        </p:txBody>
      </p:sp>
      <p:sp>
        <p:nvSpPr>
          <p:cNvPr id="10" name="Text 6"/>
          <p:cNvSpPr/>
          <p:nvPr/>
        </p:nvSpPr>
        <p:spPr>
          <a:xfrm>
            <a:off x="648667" y="3177853"/>
            <a:ext cx="3772049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Вид опалення архівосховища</a:t>
            </a:r>
            <a:endParaRPr lang="en-US" sz="950" dirty="0"/>
          </a:p>
        </p:txBody>
      </p:sp>
      <p:pic>
        <p:nvPicPr>
          <p:cNvPr id="11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81831" y="3610049"/>
            <a:ext cx="3938885" cy="743322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648667" y="3624337"/>
            <a:ext cx="3772049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Температурно-вологісний режим</a:t>
            </a:r>
            <a:endParaRPr lang="en-US" sz="1200" dirty="0"/>
          </a:p>
        </p:txBody>
      </p:sp>
      <p:sp>
        <p:nvSpPr>
          <p:cNvPr id="13" name="Text 8"/>
          <p:cNvSpPr/>
          <p:nvPr/>
        </p:nvSpPr>
        <p:spPr>
          <a:xfrm>
            <a:off x="648667" y="3942159"/>
            <a:ext cx="3772049" cy="3969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Дотримання нормативних показників температури та вологості</a:t>
            </a:r>
            <a:endParaRPr lang="en-US" sz="950" dirty="0"/>
          </a:p>
        </p:txBody>
      </p:sp>
      <p:sp>
        <p:nvSpPr>
          <p:cNvPr id="14" name="Shape 9"/>
          <p:cNvSpPr/>
          <p:nvPr/>
        </p:nvSpPr>
        <p:spPr>
          <a:xfrm>
            <a:off x="4638749" y="1638374"/>
            <a:ext cx="4103191" cy="2840236"/>
          </a:xfrm>
          <a:prstGeom prst="roundRect">
            <a:avLst>
              <a:gd name="adj" fmla="val 6289"/>
            </a:avLst>
          </a:prstGeom>
          <a:solidFill>
            <a:srgbClr val="E5F9F2">
              <a:alpha val="95000"/>
            </a:srgbClr>
          </a:solidFill>
          <a:ln/>
        </p:spPr>
      </p:sp>
      <p:sp>
        <p:nvSpPr>
          <p:cNvPr id="15" name="Text 10"/>
          <p:cNvSpPr/>
          <p:nvPr/>
        </p:nvSpPr>
        <p:spPr>
          <a:xfrm>
            <a:off x="4762723" y="1762348"/>
            <a:ext cx="3855244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Безпека та обладнання</a:t>
            </a:r>
            <a:endParaRPr lang="en-US" sz="1200" dirty="0"/>
          </a:p>
        </p:txBody>
      </p:sp>
      <p:pic>
        <p:nvPicPr>
          <p:cNvPr id="16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748436" y="2081436"/>
            <a:ext cx="3869531" cy="544860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4915272" y="2095723"/>
            <a:ext cx="3702695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Протипожежні засоби</a:t>
            </a:r>
            <a:endParaRPr lang="en-US" sz="1200" dirty="0"/>
          </a:p>
        </p:txBody>
      </p:sp>
      <p:sp>
        <p:nvSpPr>
          <p:cNvPr id="18" name="Text 12"/>
          <p:cNvSpPr/>
          <p:nvPr/>
        </p:nvSpPr>
        <p:spPr>
          <a:xfrm>
            <a:off x="4915272" y="2413546"/>
            <a:ext cx="3702695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Пожежна сигналізація, система пожежогасіння, вогнегасники</a:t>
            </a:r>
            <a:endParaRPr lang="en-US" sz="950" dirty="0"/>
          </a:p>
        </p:txBody>
      </p:sp>
      <p:pic>
        <p:nvPicPr>
          <p:cNvPr id="19" name="Image 4" descr="preencoded.png">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748436" y="2845743"/>
            <a:ext cx="3869531" cy="544860"/>
          </a:xfrm>
          <a:prstGeom prst="rect">
            <a:avLst/>
          </a:prstGeom>
        </p:spPr>
      </p:pic>
      <p:sp>
        <p:nvSpPr>
          <p:cNvPr id="20" name="Text 13"/>
          <p:cNvSpPr/>
          <p:nvPr/>
        </p:nvSpPr>
        <p:spPr>
          <a:xfrm>
            <a:off x="4915272" y="2860030"/>
            <a:ext cx="3702695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Охоронний режим</a:t>
            </a:r>
            <a:endParaRPr lang="en-US" sz="1200" dirty="0"/>
          </a:p>
        </p:txBody>
      </p:sp>
      <p:sp>
        <p:nvSpPr>
          <p:cNvPr id="21" name="Text 14"/>
          <p:cNvSpPr/>
          <p:nvPr/>
        </p:nvSpPr>
        <p:spPr>
          <a:xfrm>
            <a:off x="4915272" y="3177853"/>
            <a:ext cx="3702695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Наявність та характеристика охорони архівосховища</a:t>
            </a:r>
            <a:endParaRPr lang="en-US" sz="950" dirty="0"/>
          </a:p>
        </p:txBody>
      </p:sp>
      <p:pic>
        <p:nvPicPr>
          <p:cNvPr id="22" name="Image 5" descr="preencoded.png">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748436" y="3610049"/>
            <a:ext cx="3869531" cy="544860"/>
          </a:xfrm>
          <a:prstGeom prst="rect">
            <a:avLst/>
          </a:prstGeom>
        </p:spPr>
      </p:pic>
      <p:sp>
        <p:nvSpPr>
          <p:cNvPr id="23" name="Text 15"/>
          <p:cNvSpPr/>
          <p:nvPr/>
        </p:nvSpPr>
        <p:spPr>
          <a:xfrm>
            <a:off x="4915272" y="3624337"/>
            <a:ext cx="3702695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Обладнання</a:t>
            </a:r>
            <a:endParaRPr lang="en-US" sz="1200" dirty="0"/>
          </a:p>
        </p:txBody>
      </p:sp>
      <p:sp>
        <p:nvSpPr>
          <p:cNvPr id="24" name="Text 16"/>
          <p:cNvSpPr/>
          <p:nvPr/>
        </p:nvSpPr>
        <p:spPr>
          <a:xfrm>
            <a:off x="4915272" y="3942159"/>
            <a:ext cx="3702695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Наявність стелажів, шаф, робочих кімнат, читального залу</a:t>
            </a:r>
            <a:endParaRPr lang="en-US" sz="9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374079"/>
            <a:ext cx="8151763" cy="3875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4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Розділ III. Відомості про кадри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496119" y="1009650"/>
            <a:ext cx="8608963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У цьому розділі зазначаються дані про персонал архіву та контактна інформація організації.</a:t>
            </a:r>
            <a:endParaRPr lang="en-US" sz="950" dirty="0"/>
          </a:p>
        </p:txBody>
      </p:sp>
      <p:sp>
        <p:nvSpPr>
          <p:cNvPr id="4" name="Shape 2"/>
          <p:cNvSpPr/>
          <p:nvPr/>
        </p:nvSpPr>
        <p:spPr>
          <a:xfrm>
            <a:off x="406822" y="1347639"/>
            <a:ext cx="3257699" cy="3421707"/>
          </a:xfrm>
          <a:prstGeom prst="roundRect">
            <a:avLst>
              <a:gd name="adj" fmla="val 5483"/>
            </a:avLst>
          </a:prstGeom>
          <a:solidFill>
            <a:srgbClr val="006747">
              <a:alpha val="95000"/>
            </a:srgbClr>
          </a:solidFill>
          <a:ln/>
        </p:spPr>
      </p:sp>
      <p:sp>
        <p:nvSpPr>
          <p:cNvPr id="5" name="Text 3"/>
          <p:cNvSpPr/>
          <p:nvPr/>
        </p:nvSpPr>
        <p:spPr>
          <a:xfrm>
            <a:off x="530796" y="1471613"/>
            <a:ext cx="3009751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Кількість працівників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530796" y="1789435"/>
            <a:ext cx="3009751" cy="3969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Зазначається загальна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кількість працівників архіву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організації.</a:t>
            </a:r>
            <a:endParaRPr lang="en-US" sz="950" dirty="0"/>
          </a:p>
        </p:txBody>
      </p:sp>
      <p:sp>
        <p:nvSpPr>
          <p:cNvPr id="7" name="Shape 5"/>
          <p:cNvSpPr/>
          <p:nvPr/>
        </p:nvSpPr>
        <p:spPr>
          <a:xfrm>
            <a:off x="530796" y="2356842"/>
            <a:ext cx="3009751" cy="14288"/>
          </a:xfrm>
          <a:prstGeom prst="roundRect">
            <a:avLst>
              <a:gd name="adj" fmla="val 49998"/>
            </a:avLst>
          </a:prstGeom>
          <a:solidFill>
            <a:srgbClr val="FFFFFF">
              <a:alpha val="50000"/>
            </a:srgbClr>
          </a:solidFill>
          <a:ln/>
        </p:spPr>
      </p:sp>
      <p:sp>
        <p:nvSpPr>
          <p:cNvPr id="8" name="Text 6"/>
          <p:cNvSpPr/>
          <p:nvPr/>
        </p:nvSpPr>
        <p:spPr>
          <a:xfrm>
            <a:off x="530796" y="2541612"/>
            <a:ext cx="3009751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Контактна інформація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530796" y="2859435"/>
            <a:ext cx="3009751" cy="7070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33000"/>
              </a:lnSpc>
              <a:spcAft>
                <a:spcPts val="850"/>
              </a:spcAft>
              <a:buNone/>
            </a:pPr>
            <a:r>
              <a:rPr lang="en-US" sz="950" b="1" dirty="0">
                <a:solidFill>
                  <a:srgbClr val="FFFFFF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Адреса і номер телефону</a:t>
            </a:r>
            <a:pPr algn="l" indent="0" marL="0">
              <a:lnSpc>
                <a:spcPct val="133000"/>
              </a:lnSpc>
              <a:spcAft>
                <a:spcPts val="850"/>
              </a:spcAft>
              <a:buNone/>
            </a:pPr>
            <a:r>
              <a:rPr lang="en-US" sz="95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організації.</a:t>
            </a:r>
            <a:endParaRPr lang="en-US" sz="950" dirty="0"/>
          </a:p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У дужках — адреса архіву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у разі його іншого місцезнаходження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.</a:t>
            </a:r>
            <a:endParaRPr lang="en-US" sz="950" dirty="0"/>
          </a:p>
        </p:txBody>
      </p:sp>
      <p:sp>
        <p:nvSpPr>
          <p:cNvPr id="10" name="Text 8"/>
          <p:cNvSpPr/>
          <p:nvPr/>
        </p:nvSpPr>
        <p:spPr>
          <a:xfrm>
            <a:off x="3882554" y="1471613"/>
            <a:ext cx="477001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Відомості про керівника архіву</a:t>
            </a:r>
            <a:endParaRPr lang="en-US" sz="1200" dirty="0"/>
          </a:p>
        </p:txBody>
      </p:sp>
      <p:pic>
        <p:nvPicPr>
          <p:cNvPr id="11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882554" y="1804988"/>
            <a:ext cx="4770016" cy="792807"/>
          </a:xfrm>
          <a:prstGeom prst="rect">
            <a:avLst/>
          </a:prstGeom>
        </p:spPr>
      </p:pic>
      <p:sp>
        <p:nvSpPr>
          <p:cNvPr id="12" name="Text 9"/>
          <p:cNvSpPr/>
          <p:nvPr/>
        </p:nvSpPr>
        <p:spPr>
          <a:xfrm>
            <a:off x="4077965" y="1943249"/>
            <a:ext cx="4436343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Прізвище, ім'я, по батькові</a:t>
            </a:r>
            <a:endParaRPr lang="en-US" sz="1200" dirty="0"/>
          </a:p>
        </p:txBody>
      </p:sp>
      <p:sp>
        <p:nvSpPr>
          <p:cNvPr id="13" name="Text 10"/>
          <p:cNvSpPr/>
          <p:nvPr/>
        </p:nvSpPr>
        <p:spPr>
          <a:xfrm>
            <a:off x="4077965" y="2261071"/>
            <a:ext cx="4436343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Повне ПІБ керівника архіву або відповідальної особи</a:t>
            </a:r>
            <a:endParaRPr lang="en-US" sz="950" dirty="0"/>
          </a:p>
        </p:txBody>
      </p:sp>
      <p:pic>
        <p:nvPicPr>
          <p:cNvPr id="14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82554" y="2721769"/>
            <a:ext cx="4770016" cy="991270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4077965" y="2860030"/>
            <a:ext cx="4436343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Освіта та фах</a:t>
            </a:r>
            <a:endParaRPr lang="en-US" sz="1200" dirty="0"/>
          </a:p>
        </p:txBody>
      </p:sp>
      <p:sp>
        <p:nvSpPr>
          <p:cNvPr id="16" name="Text 12"/>
          <p:cNvSpPr/>
          <p:nvPr/>
        </p:nvSpPr>
        <p:spPr>
          <a:xfrm>
            <a:off x="4077965" y="3177853"/>
            <a:ext cx="4436343" cy="3969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Рівень освіти (вища, середня, професійно-технічна, фахова передвища освіта)</a:t>
            </a:r>
            <a:endParaRPr lang="en-US" sz="950" dirty="0"/>
          </a:p>
        </p:txBody>
      </p:sp>
      <p:pic>
        <p:nvPicPr>
          <p:cNvPr id="17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882554" y="3837012"/>
            <a:ext cx="4770016" cy="792807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4077965" y="3975274"/>
            <a:ext cx="4436343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Стаж роботи в архіві</a:t>
            </a:r>
            <a:endParaRPr lang="en-US" sz="1200" dirty="0"/>
          </a:p>
        </p:txBody>
      </p:sp>
      <p:sp>
        <p:nvSpPr>
          <p:cNvPr id="19" name="Text 14"/>
          <p:cNvSpPr/>
          <p:nvPr/>
        </p:nvSpPr>
        <p:spPr>
          <a:xfrm>
            <a:off x="4077965" y="4293096"/>
            <a:ext cx="4436343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Загальний стаж роботи в архівній галузі</a:t>
            </a:r>
            <a:endParaRPr lang="en-US" sz="9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484510"/>
            <a:ext cx="8151763" cy="3875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4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Важливі вимоги до заповнення паспорта</a:t>
            </a:r>
            <a:endParaRPr lang="en-US" sz="2400" dirty="0"/>
          </a:p>
        </p:txBody>
      </p:sp>
      <p:sp>
        <p:nvSpPr>
          <p:cNvPr id="3" name="Shape 1"/>
          <p:cNvSpPr/>
          <p:nvPr/>
        </p:nvSpPr>
        <p:spPr>
          <a:xfrm>
            <a:off x="496119" y="1120080"/>
            <a:ext cx="279053" cy="279053"/>
          </a:xfrm>
          <a:prstGeom prst="roundRect">
            <a:avLst>
              <a:gd name="adj" fmla="val 40007"/>
            </a:avLst>
          </a:prstGeom>
          <a:solidFill>
            <a:srgbClr val="D1EFE4"/>
          </a:solidFill>
          <a:ln w="4763">
            <a:solidFill>
              <a:srgbClr val="B7D5C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99145" y="1162720"/>
            <a:ext cx="774873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Одиниці зберігання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899145" y="1430982"/>
            <a:ext cx="7748736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Облікові показники подаються виключно в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одиницях зберігання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.</a:t>
            </a:r>
            <a:endParaRPr lang="en-US" sz="950" dirty="0"/>
          </a:p>
        </p:txBody>
      </p:sp>
      <p:sp>
        <p:nvSpPr>
          <p:cNvPr id="6" name="Shape 4"/>
          <p:cNvSpPr/>
          <p:nvPr/>
        </p:nvSpPr>
        <p:spPr>
          <a:xfrm>
            <a:off x="496119" y="1877467"/>
            <a:ext cx="279053" cy="279053"/>
          </a:xfrm>
          <a:prstGeom prst="roundRect">
            <a:avLst>
              <a:gd name="adj" fmla="val 40007"/>
            </a:avLst>
          </a:prstGeom>
          <a:solidFill>
            <a:srgbClr val="D1EFE4"/>
          </a:solidFill>
          <a:ln w="4763">
            <a:solidFill>
              <a:srgbClr val="B7D5C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99145" y="1920106"/>
            <a:ext cx="774873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Заборона виправлень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899145" y="2188369"/>
            <a:ext cx="7748736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Виправлення в паспорті робити не дозволяється.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Документ має бути заповнений без помилок і виправлень.</a:t>
            </a:r>
            <a:endParaRPr lang="en-US" sz="950" dirty="0"/>
          </a:p>
        </p:txBody>
      </p:sp>
      <p:sp>
        <p:nvSpPr>
          <p:cNvPr id="9" name="Shape 7"/>
          <p:cNvSpPr/>
          <p:nvPr/>
        </p:nvSpPr>
        <p:spPr>
          <a:xfrm>
            <a:off x="496119" y="2634853"/>
            <a:ext cx="279053" cy="279053"/>
          </a:xfrm>
          <a:prstGeom prst="roundRect">
            <a:avLst>
              <a:gd name="adj" fmla="val 40007"/>
            </a:avLst>
          </a:prstGeom>
          <a:solidFill>
            <a:srgbClr val="D1EFE4"/>
          </a:solidFill>
          <a:ln w="4763">
            <a:solidFill>
              <a:srgbClr val="B7D5C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99145" y="2677492"/>
            <a:ext cx="774873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Підписання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99145" y="2945755"/>
            <a:ext cx="7748736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Паспорт підписується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керівником архіву або особою, відповідальною за архів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.</a:t>
            </a:r>
            <a:endParaRPr lang="en-US" sz="950" dirty="0"/>
          </a:p>
        </p:txBody>
      </p:sp>
      <p:sp>
        <p:nvSpPr>
          <p:cNvPr id="12" name="Shape 10"/>
          <p:cNvSpPr/>
          <p:nvPr/>
        </p:nvSpPr>
        <p:spPr>
          <a:xfrm>
            <a:off x="496119" y="3392239"/>
            <a:ext cx="279053" cy="279053"/>
          </a:xfrm>
          <a:prstGeom prst="roundRect">
            <a:avLst>
              <a:gd name="adj" fmla="val 40007"/>
            </a:avLst>
          </a:prstGeom>
          <a:solidFill>
            <a:srgbClr val="D1EFE4"/>
          </a:solidFill>
          <a:ln w="4763">
            <a:solidFill>
              <a:srgbClr val="B7D5CA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99145" y="3434879"/>
            <a:ext cx="774873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Передача документів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899145" y="3703141"/>
            <a:ext cx="7748736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Документи передаються до архіву через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два роки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після завершення їх у діловодстві.</a:t>
            </a:r>
            <a:endParaRPr lang="en-US" sz="950" dirty="0"/>
          </a:p>
        </p:txBody>
      </p:sp>
      <p:sp>
        <p:nvSpPr>
          <p:cNvPr id="15" name="Shape 13"/>
          <p:cNvSpPr/>
          <p:nvPr/>
        </p:nvSpPr>
        <p:spPr>
          <a:xfrm>
            <a:off x="496119" y="4149626"/>
            <a:ext cx="279053" cy="279053"/>
          </a:xfrm>
          <a:prstGeom prst="roundRect">
            <a:avLst>
              <a:gd name="adj" fmla="val 40007"/>
            </a:avLst>
          </a:prstGeom>
          <a:solidFill>
            <a:srgbClr val="D1EFE4"/>
          </a:solidFill>
          <a:ln w="4763">
            <a:solidFill>
              <a:srgbClr val="B7D5CA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99145" y="4192265"/>
            <a:ext cx="774873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Обрахування строків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899145" y="4460528"/>
            <a:ext cx="7748736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Строки зберігання обраховуються з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01 січня року, наступного за роком закінчення</a:t>
            </a:r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документів у діловодстві.</a:t>
            </a:r>
            <a:endParaRPr lang="en-US" sz="9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532558"/>
            <a:ext cx="8151763" cy="3875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4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Час практики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496119" y="2168128"/>
            <a:ext cx="8608963" cy="1984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Давайте закріпимо отримані знання,  заповнимо паспорт архіву </a:t>
            </a:r>
            <a:pPr algn="l" indent="0" marL="0">
              <a:lnSpc>
                <a:spcPct val="133000"/>
              </a:lnSpc>
              <a:buNone/>
            </a:pP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разом.</a:t>
            </a:r>
            <a:endParaRPr lang="en-US" sz="950" dirty="0"/>
          </a:p>
        </p:txBody>
      </p:sp>
      <p:sp>
        <p:nvSpPr>
          <p:cNvPr id="4" name="Shape 2"/>
          <p:cNvSpPr/>
          <p:nvPr/>
        </p:nvSpPr>
        <p:spPr>
          <a:xfrm>
            <a:off x="496119" y="2506117"/>
            <a:ext cx="279053" cy="279053"/>
          </a:xfrm>
          <a:prstGeom prst="roundRect">
            <a:avLst>
              <a:gd name="adj" fmla="val 40007"/>
            </a:avLst>
          </a:prstGeom>
          <a:solidFill>
            <a:srgbClr val="D1EFE4"/>
          </a:solidFill>
          <a:ln w="4763">
            <a:solidFill>
              <a:srgbClr val="B7D5CA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2627" y="2529371"/>
            <a:ext cx="186035" cy="23254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1</a:t>
            </a:r>
            <a:endParaRPr lang="en-US" sz="1450" dirty="0"/>
          </a:p>
        </p:txBody>
      </p:sp>
      <p:sp>
        <p:nvSpPr>
          <p:cNvPr id="6" name="Text 4"/>
          <p:cNvSpPr/>
          <p:nvPr/>
        </p:nvSpPr>
        <p:spPr>
          <a:xfrm>
            <a:off x="899145" y="2548756"/>
            <a:ext cx="2210842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Розділ І: Фонди та Справи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899145" y="2817019"/>
            <a:ext cx="2210842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Які основні категорії фондів необхідно зазначити та як класифікуються справи за строками зберігання?</a:t>
            </a:r>
            <a:endParaRPr lang="en-US" sz="950" dirty="0"/>
          </a:p>
        </p:txBody>
      </p:sp>
      <p:sp>
        <p:nvSpPr>
          <p:cNvPr id="8" name="Shape 6"/>
          <p:cNvSpPr/>
          <p:nvPr/>
        </p:nvSpPr>
        <p:spPr>
          <a:xfrm>
            <a:off x="3264991" y="2506117"/>
            <a:ext cx="279053" cy="279053"/>
          </a:xfrm>
          <a:prstGeom prst="roundRect">
            <a:avLst>
              <a:gd name="adj" fmla="val 40007"/>
            </a:avLst>
          </a:prstGeom>
          <a:solidFill>
            <a:srgbClr val="D1EFE4"/>
          </a:solidFill>
          <a:ln w="4763">
            <a:solidFill>
              <a:srgbClr val="B7D5CA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3311500" y="2529371"/>
            <a:ext cx="186035" cy="23254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2</a:t>
            </a:r>
            <a:endParaRPr lang="en-US" sz="1450" dirty="0"/>
          </a:p>
        </p:txBody>
      </p:sp>
      <p:sp>
        <p:nvSpPr>
          <p:cNvPr id="10" name="Text 8"/>
          <p:cNvSpPr/>
          <p:nvPr/>
        </p:nvSpPr>
        <p:spPr>
          <a:xfrm>
            <a:off x="3668018" y="2548756"/>
            <a:ext cx="221091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Пояснювальна записка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3668018" y="2817019"/>
            <a:ext cx="2210916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У яких випадках складання пояснювальної записки до паспорта є обов'язковим та що вона повинна містити?</a:t>
            </a:r>
            <a:endParaRPr lang="en-US" sz="950" dirty="0"/>
          </a:p>
        </p:txBody>
      </p:sp>
      <p:sp>
        <p:nvSpPr>
          <p:cNvPr id="12" name="Shape 10"/>
          <p:cNvSpPr/>
          <p:nvPr/>
        </p:nvSpPr>
        <p:spPr>
          <a:xfrm>
            <a:off x="6033939" y="2506117"/>
            <a:ext cx="279053" cy="279053"/>
          </a:xfrm>
          <a:prstGeom prst="roundRect">
            <a:avLst>
              <a:gd name="adj" fmla="val 40007"/>
            </a:avLst>
          </a:prstGeom>
          <a:solidFill>
            <a:srgbClr val="D1EFE4"/>
          </a:solidFill>
          <a:ln w="4763">
            <a:solidFill>
              <a:srgbClr val="B7D5CA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080447" y="2529371"/>
            <a:ext cx="186035" cy="23254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3</a:t>
            </a:r>
            <a:endParaRPr lang="en-US" sz="1450" dirty="0"/>
          </a:p>
        </p:txBody>
      </p:sp>
      <p:sp>
        <p:nvSpPr>
          <p:cNvPr id="14" name="Text 12"/>
          <p:cNvSpPr/>
          <p:nvPr/>
        </p:nvSpPr>
        <p:spPr>
          <a:xfrm>
            <a:off x="6436965" y="2548756"/>
            <a:ext cx="221091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Строки зберігання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6436965" y="2817019"/>
            <a:ext cx="2210916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Через який час документи передаються до архіву та як обраховується граничний строк їх тимчасового зберігання?</a:t>
            </a:r>
            <a:endParaRPr lang="en-US" sz="9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2026-08-18T07:46:29Z</dcterms:created>
  <dcterms:modified xsi:type="dcterms:W3CDTF">2026-08-18T07:46:29Z</dcterms:modified>
</cp:coreProperties>
</file>