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IBM Plex Sans"/>
      <p:regular r:id="rId201314"/>
    </p:embeddedFont>
    <p:embeddedFont>
      <p:font typeface="IBM Plex Sans SemiBold"/>
      <p:regular r:id="rId201315"/>
    </p:embeddedFont>
    <p:embeddedFont>
      <p:font typeface="IBM Plex Sans Bold"/>
      <p:regular r:id="rId201316"/>
    </p:embeddedFont>
    <p:embeddedFont>
      <p:font typeface="IBM Plex Sans Medium"/>
      <p:regular r:id="rId201317"/>
    </p:embeddedFont>
    <p:embeddedFont>
      <p:font typeface="Outfit"/>
      <p:regular r:id="rId201318"/>
    </p:embeddedFont>
    <p:embeddedFont>
      <p:font typeface="Outfit Medium"/>
      <p:regular r:id="rId201319"/>
    </p:embeddedFont>
    <p:embeddedFont>
      <p:font typeface="Outfit SemiBold"/>
      <p:regular r:id="rId201320"/>
    </p:embeddedFont>
    <p:embeddedFont>
      <p:font typeface="Outfit Bold"/>
      <p:regular r:id="rId201321"/>
    </p:embeddedFont>
    <p:embeddedFont>
      <p:font typeface="Outfit Black"/>
      <p:regular r:id="rId201322"/>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2-1.jpeg"/><Relationship Id="rId2" Type="http://schemas.openxmlformats.org/officeDocument/2006/relationships/image" Target="../media/image-1002-2.png"/><Relationship Id="rId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1076875" y="6558991"/>
            <a:ext cx="1071843" cy="25603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svg"/><Relationship Id="rId3" Type="http://schemas.openxmlformats.org/officeDocument/2006/relationships/image" Target="../media/image-4-1.png"/><Relationship Id="rId4" Type="http://schemas.openxmlformats.org/officeDocument/2006/relationships/image" Target="../media/image-4-2.svg"/><Relationship Id="rId5" Type="http://schemas.openxmlformats.org/officeDocument/2006/relationships/slideLayout" Target="../slideLayouts/slideLayout2.xml"/><Relationship Id="rId6"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svg"/><Relationship Id="rId4" Type="http://schemas.openxmlformats.org/officeDocument/2006/relationships/image" Target="../media/image-8-2.png"/><Relationship Id="rId5" Type="http://schemas.openxmlformats.org/officeDocument/2006/relationships/image" Target="../media/image-8-3.svg"/><Relationship Id="rId6" Type="http://schemas.openxmlformats.org/officeDocument/2006/relationships/slideLayout" Target="../slideLayouts/slideLayout2.xml"/><Relationship Id="rId7"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1.png"/><Relationship Id="rId4" Type="http://schemas.openxmlformats.org/officeDocument/2006/relationships/image" Target="../media/image-12-2.svg"/><Relationship Id="rId5" Type="http://schemas.openxmlformats.org/officeDocument/2006/relationships/image" Target="../media/image-12-5.png"/><Relationship Id="rId6" Type="http://schemas.openxmlformats.org/officeDocument/2006/relationships/image" Target="../media/image-12-6.svg"/><Relationship Id="rId7" Type="http://schemas.openxmlformats.org/officeDocument/2006/relationships/image" Target="../media/image-12-5.png"/><Relationship Id="rId8" Type="http://schemas.openxmlformats.org/officeDocument/2006/relationships/image" Target="../media/image-12-6.svg"/><Relationship Id="rId9" Type="http://schemas.openxmlformats.org/officeDocument/2006/relationships/slideLayout" Target="../slideLayouts/slideLayout2.xml"/><Relationship Id="rId10"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image" Target="../media/image-13-2.png"/><Relationship Id="rId3" Type="http://schemas.openxmlformats.org/officeDocument/2006/relationships/image" Target="../media/image-13-3.png"/><Relationship Id="rId4" Type="http://schemas.openxmlformats.org/officeDocument/2006/relationships/image" Target="../media/image-13-4.png"/><Relationship Id="rId5" Type="http://schemas.openxmlformats.org/officeDocument/2006/relationships/slideLayout" Target="../slideLayouts/slideLayout2.xml"/><Relationship Id="rId6"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image" Target="../media/image-14-2.png"/><Relationship Id="rId3" Type="http://schemas.openxmlformats.org/officeDocument/2006/relationships/image" Target="../media/image-14-3.png"/><Relationship Id="rId4" Type="http://schemas.openxmlformats.org/officeDocument/2006/relationships/image" Target="../media/image-14-4.png"/><Relationship Id="rId5" Type="http://schemas.openxmlformats.org/officeDocument/2006/relationships/image" Target="../media/image-14-5.png"/><Relationship Id="rId6" Type="http://schemas.openxmlformats.org/officeDocument/2006/relationships/image" Target="../media/image-14-6.png"/><Relationship Id="rId7" Type="http://schemas.openxmlformats.org/officeDocument/2006/relationships/slideLayout" Target="../slideLayouts/slideLayout2.xml"/><Relationship Id="rId8"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image" Target="../media/image-15-2.png"/><Relationship Id="rId3" Type="http://schemas.openxmlformats.org/officeDocument/2006/relationships/image" Target="../media/image-15-3.svg"/><Relationship Id="rId4" Type="http://schemas.openxmlformats.org/officeDocument/2006/relationships/image" Target="../media/image-15-2.png"/><Relationship Id="rId5" Type="http://schemas.openxmlformats.org/officeDocument/2006/relationships/image" Target="../media/image-15-3.svg"/><Relationship Id="rId6" Type="http://schemas.openxmlformats.org/officeDocument/2006/relationships/image" Target="../media/image-15-2.png"/><Relationship Id="rId7" Type="http://schemas.openxmlformats.org/officeDocument/2006/relationships/image" Target="../media/image-15-3.svg"/><Relationship Id="rId8" Type="http://schemas.openxmlformats.org/officeDocument/2006/relationships/image" Target="../media/image-15-2.png"/><Relationship Id="rId9" Type="http://schemas.openxmlformats.org/officeDocument/2006/relationships/image" Target="../media/image-15-3.svg"/><Relationship Id="rId10" Type="http://schemas.openxmlformats.org/officeDocument/2006/relationships/image" Target="../media/image-15-2.png"/><Relationship Id="rId11" Type="http://schemas.openxmlformats.org/officeDocument/2006/relationships/image" Target="../media/image-15-3.svg"/><Relationship Id="rId12" Type="http://schemas.openxmlformats.org/officeDocument/2006/relationships/slideLayout" Target="../slideLayouts/slideLayout2.xml"/><Relationship Id="rId1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image" Target="../media/image-16-2.png"/><Relationship Id="rId3" Type="http://schemas.openxmlformats.org/officeDocument/2006/relationships/image" Target="../media/image-16-3.svg"/><Relationship Id="rId4" Type="http://schemas.openxmlformats.org/officeDocument/2006/relationships/image" Target="../media/image-16-4.png"/><Relationship Id="rId5" Type="http://schemas.openxmlformats.org/officeDocument/2006/relationships/image" Target="../media/image-16-5.svg"/><Relationship Id="rId6" Type="http://schemas.openxmlformats.org/officeDocument/2006/relationships/slideLayout" Target="../slideLayouts/slideLayout2.xml"/><Relationship Id="rId7"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image" Target="../media/image-17-2.png"/><Relationship Id="rId3" Type="http://schemas.openxmlformats.org/officeDocument/2006/relationships/image" Target="../media/image-17-3.png"/><Relationship Id="rId4" Type="http://schemas.openxmlformats.org/officeDocument/2006/relationships/image" Target="../media/image-17-4.png"/><Relationship Id="rId5" Type="http://schemas.openxmlformats.org/officeDocument/2006/relationships/slideLayout" Target="../slideLayouts/slideLayout2.xml"/><Relationship Id="rId6"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image" Target="../media/image-18-2.png"/><Relationship Id="rId3" Type="http://schemas.openxmlformats.org/officeDocument/2006/relationships/image" Target="../media/image-18-3.svg"/><Relationship Id="rId4" Type="http://schemas.openxmlformats.org/officeDocument/2006/relationships/image" Target="../media/image-18-4.png"/><Relationship Id="rId5" Type="http://schemas.openxmlformats.org/officeDocument/2006/relationships/image" Target="../media/image-18-5.svg"/><Relationship Id="rId6" Type="http://schemas.openxmlformats.org/officeDocument/2006/relationships/image" Target="../media/image-18-6.png"/><Relationship Id="rId7" Type="http://schemas.openxmlformats.org/officeDocument/2006/relationships/image" Target="../media/image-18-7.svg"/><Relationship Id="rId8" Type="http://schemas.openxmlformats.org/officeDocument/2006/relationships/slideLayout" Target="../slideLayouts/slideLayout2.xml"/><Relationship Id="rId9"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eg"/><Relationship Id="rId2" Type="http://schemas.openxmlformats.org/officeDocument/2006/relationships/image" Target="../media/image-19-2.png"/><Relationship Id="rId3" Type="http://schemas.openxmlformats.org/officeDocument/2006/relationships/image" Target="../media/image-19-3.svg"/><Relationship Id="rId4" Type="http://schemas.openxmlformats.org/officeDocument/2006/relationships/image" Target="../media/image-19-4.png"/><Relationship Id="rId5" Type="http://schemas.openxmlformats.org/officeDocument/2006/relationships/image" Target="../media/image-19-5.svg"/><Relationship Id="rId6" Type="http://schemas.openxmlformats.org/officeDocument/2006/relationships/image" Target="../media/image-19-6.png"/><Relationship Id="rId7" Type="http://schemas.openxmlformats.org/officeDocument/2006/relationships/image" Target="../media/image-19-7.svg"/><Relationship Id="rId8" Type="http://schemas.openxmlformats.org/officeDocument/2006/relationships/slideLayout" Target="../slideLayouts/slideLayout2.xml"/><Relationship Id="rId9"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4571886" cy="6858000"/>
          </a:xfrm>
          <a:prstGeom prst="rect">
            <a:avLst/>
          </a:prstGeom>
          <a:solidFill>
            <a:srgbClr val="CFDBFC"/>
          </a:solidFill>
          <a:ln/>
        </p:spPr>
      </p:sp>
      <p:pic>
        <p:nvPicPr>
          <p:cNvPr id="3" name="Image 0" descr="preencoded.png">    </p:cNvPr>
          <p:cNvPicPr>
            <a:picLocks noChangeAspect="1"/>
          </p:cNvPicPr>
          <p:nvPr/>
        </p:nvPicPr>
        <p:blipFill>
          <a:blip r:embed="rId1"/>
          <a:stretch>
            <a:fillRect/>
          </a:stretch>
        </p:blipFill>
        <p:spPr>
          <a:xfrm>
            <a:off x="94454" y="506909"/>
            <a:ext cx="4382879" cy="5844084"/>
          </a:xfrm>
          <a:prstGeom prst="rect">
            <a:avLst/>
          </a:prstGeom>
        </p:spPr>
      </p:pic>
      <p:sp>
        <p:nvSpPr>
          <p:cNvPr id="4" name="Text 1"/>
          <p:cNvSpPr/>
          <p:nvPr/>
        </p:nvSpPr>
        <p:spPr>
          <a:xfrm>
            <a:off x="5233360" y="2545358"/>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Експертиза цінності документів</a:t>
            </a:r>
            <a:endParaRPr lang="en-US" sz="3700" dirty="0"/>
          </a:p>
        </p:txBody>
      </p:sp>
      <p:sp>
        <p:nvSpPr>
          <p:cNvPr id="5" name="Text 2"/>
          <p:cNvSpPr/>
          <p:nvPr/>
        </p:nvSpPr>
        <p:spPr>
          <a:xfrm>
            <a:off x="5233360" y="4010124"/>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Нормативно-методичні засади, порядок проведення та процедури </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4571886" cy="6858000"/>
          </a:xfrm>
          <a:prstGeom prst="rect">
            <a:avLst/>
          </a:prstGeom>
          <a:solidFill>
            <a:srgbClr val="CFDBFC"/>
          </a:solidFill>
          <a:ln/>
        </p:spPr>
      </p:sp>
      <p:pic>
        <p:nvPicPr>
          <p:cNvPr id="3" name="Image 0" descr="preencoded.png">    </p:cNvPr>
          <p:cNvPicPr>
            <a:picLocks noChangeAspect="1"/>
          </p:cNvPicPr>
          <p:nvPr/>
        </p:nvPicPr>
        <p:blipFill>
          <a:blip r:embed="rId1"/>
          <a:stretch>
            <a:fillRect/>
          </a:stretch>
        </p:blipFill>
        <p:spPr>
          <a:xfrm>
            <a:off x="94454" y="506909"/>
            <a:ext cx="4382879" cy="5844084"/>
          </a:xfrm>
          <a:prstGeom prst="rect">
            <a:avLst/>
          </a:prstGeom>
        </p:spPr>
      </p:pic>
      <p:sp>
        <p:nvSpPr>
          <p:cNvPr id="4" name="Text 1"/>
          <p:cNvSpPr/>
          <p:nvPr/>
        </p:nvSpPr>
        <p:spPr>
          <a:xfrm>
            <a:off x="5233360" y="1494036"/>
            <a:ext cx="6296860" cy="177194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1. Нормативно-методичні засади експертизи цінності документів</a:t>
            </a:r>
            <a:endParaRPr lang="en-US" sz="3700" dirty="0"/>
          </a:p>
        </p:txBody>
      </p:sp>
      <p:sp>
        <p:nvSpPr>
          <p:cNvPr id="5" name="Text 2"/>
          <p:cNvSpPr/>
          <p:nvPr/>
        </p:nvSpPr>
        <p:spPr>
          <a:xfrm>
            <a:off x="5233360" y="3549452"/>
            <a:ext cx="6296860" cy="181451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Експертиза цінності документів проводиться відповідно до законодавства у сфері архівної справи та діловодства, типових та галузевих переліків видів документів із нормативно встановленими строками їх зберігання, затверджених відповідно до законодавства, типових і примірних номенклатур справ, інших нормативно-правових актів з питань експертизи цінності.</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61475" y="1027113"/>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Утворення експертних комісій</a:t>
            </a:r>
            <a:endParaRPr lang="en-US" sz="3700" dirty="0"/>
          </a:p>
        </p:txBody>
      </p:sp>
      <p:pic>
        <p:nvPicPr>
          <p:cNvPr id="3" name="Image 0" descr="preencoded.png">    </p:cNvPr>
          <p:cNvPicPr>
            <a:picLocks noChangeAspect="1"/>
          </p:cNvPicPr>
          <p:nvPr/>
        </p:nvPicPr>
        <p:blipFill>
          <a:blip r:embed="rId1"/>
          <a:stretch>
            <a:fillRect/>
          </a:stretch>
        </p:blipFill>
        <p:spPr>
          <a:xfrm>
            <a:off x="661475" y="2113855"/>
            <a:ext cx="3504219" cy="3504307"/>
          </a:xfrm>
          <a:prstGeom prst="rect">
            <a:avLst/>
          </a:prstGeom>
        </p:spPr>
      </p:pic>
      <p:sp>
        <p:nvSpPr>
          <p:cNvPr id="4" name="Text 1"/>
          <p:cNvSpPr/>
          <p:nvPr/>
        </p:nvSpPr>
        <p:spPr>
          <a:xfrm>
            <a:off x="4633201" y="2238177"/>
            <a:ext cx="6903269" cy="295275"/>
          </a:xfrm>
          <a:prstGeom prst="rect">
            <a:avLst/>
          </a:prstGeom>
          <a:noFill/>
          <a:ln/>
        </p:spPr>
        <p:txBody>
          <a:bodyPr wrap="none" lIns="0" tIns="0" rIns="0" bIns="0" rtlCol="0" anchor="t"/>
          <a:lstStyle/>
          <a:p>
            <a:pPr algn="l" indent="0" marL="0">
              <a:lnSpc>
                <a:spcPct val="104000"/>
              </a:lnSpc>
              <a:buNone/>
            </a:pPr>
            <a:r>
              <a:rPr lang="en-US" sz="1850" dirty="0">
                <a:solidFill>
                  <a:srgbClr val="3F6FF3"/>
                </a:solidFill>
                <a:latin typeface="Outfit Medium" pitchFamily="34" charset="0"/>
                <a:ea typeface="Outfit Medium" pitchFamily="34" charset="-122"/>
                <a:cs typeface="Outfit Medium" pitchFamily="34" charset="-120"/>
              </a:rPr>
              <a:t>Постійно діючі ЕК</a:t>
            </a:r>
            <a:endParaRPr lang="en-US" sz="1850" dirty="0"/>
          </a:p>
        </p:txBody>
      </p:sp>
      <p:sp>
        <p:nvSpPr>
          <p:cNvPr id="5" name="Text 2"/>
          <p:cNvSpPr/>
          <p:nvPr/>
        </p:nvSpPr>
        <p:spPr>
          <a:xfrm>
            <a:off x="4633201" y="2722463"/>
            <a:ext cx="6903269"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Для організації та проведення експертизи цінності документів в юридичних особах, їх відокремлених підрозділах, які за рішенням ЕПК державного архіву внесені до джерел формування НАФ, утворюються постійно діючі ЕК, що діють відповідно до положень про них.</a:t>
            </a:r>
            <a:endParaRPr lang="en-US" sz="1450" dirty="0"/>
          </a:p>
        </p:txBody>
      </p:sp>
      <p:sp>
        <p:nvSpPr>
          <p:cNvPr id="6" name="Text 3"/>
          <p:cNvSpPr/>
          <p:nvPr/>
        </p:nvSpPr>
        <p:spPr>
          <a:xfrm>
            <a:off x="4633201" y="4121150"/>
            <a:ext cx="6903269" cy="295275"/>
          </a:xfrm>
          <a:prstGeom prst="rect">
            <a:avLst/>
          </a:prstGeom>
          <a:noFill/>
          <a:ln/>
        </p:spPr>
        <p:txBody>
          <a:bodyPr wrap="none" lIns="0" tIns="0" rIns="0" bIns="0" rtlCol="0" anchor="t"/>
          <a:lstStyle/>
          <a:p>
            <a:pPr algn="l" indent="0" marL="0">
              <a:lnSpc>
                <a:spcPct val="104000"/>
              </a:lnSpc>
              <a:buNone/>
            </a:pPr>
            <a:r>
              <a:rPr lang="en-US" sz="1850" dirty="0">
                <a:solidFill>
                  <a:srgbClr val="3F6FF3"/>
                </a:solidFill>
                <a:latin typeface="Outfit Medium" pitchFamily="34" charset="0"/>
                <a:ea typeface="Outfit Medium" pitchFamily="34" charset="-122"/>
                <a:cs typeface="Outfit Medium" pitchFamily="34" charset="-120"/>
              </a:rPr>
              <a:t>ФЗК та ЕОК</a:t>
            </a:r>
            <a:endParaRPr lang="en-US" sz="1850" dirty="0"/>
          </a:p>
        </p:txBody>
      </p:sp>
      <p:sp>
        <p:nvSpPr>
          <p:cNvPr id="7" name="Text 4"/>
          <p:cNvSpPr/>
          <p:nvPr/>
        </p:nvSpPr>
        <p:spPr>
          <a:xfrm>
            <a:off x="4633201" y="4605437"/>
            <a:ext cx="6903269"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У музеях і бібліотеках, що перебувають у державній чи комунальній власності, проведення експертизи цінності документів покладається на фондово-закупівельні комісії (ФЗК) та експертно-оцінні комісії (ЕОК).</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1618655"/>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Розробка положень про експертні комісії</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587327"/>
            <a:ext cx="5339820" cy="2652018"/>
          </a:xfrm>
          <a:prstGeom prst="rect">
            <a:avLst/>
          </a:prstGeom>
        </p:spPr>
      </p:pic>
      <p:sp>
        <p:nvSpPr>
          <p:cNvPr id="4" name="Text 1"/>
          <p:cNvSpPr/>
          <p:nvPr/>
        </p:nvSpPr>
        <p:spPr>
          <a:xfrm>
            <a:off x="977479" y="2801739"/>
            <a:ext cx="4809409"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Державні та комунальні органи</a:t>
            </a:r>
            <a:endParaRPr lang="en-US" sz="1850" dirty="0"/>
          </a:p>
        </p:txBody>
      </p:sp>
      <p:sp>
        <p:nvSpPr>
          <p:cNvPr id="5" name="Text 2"/>
          <p:cNvSpPr/>
          <p:nvPr/>
        </p:nvSpPr>
        <p:spPr>
          <a:xfrm>
            <a:off x="977479" y="3210421"/>
            <a:ext cx="4809409" cy="181451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Державні органи, органи місцевого самоврядування, державні та комунальні підприємства, установи та організації розробляють положення про ЕК на підставі Типового положення про експертну комісію, затвердженого наказом Міністерства юстиції України від 19 червня 2013 року № 1227/5.</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0301" y="2587327"/>
            <a:ext cx="5339919" cy="2652018"/>
          </a:xfrm>
          <a:prstGeom prst="rect">
            <a:avLst/>
          </a:prstGeom>
        </p:spPr>
      </p:pic>
      <p:sp>
        <p:nvSpPr>
          <p:cNvPr id="7" name="Text 3"/>
          <p:cNvSpPr/>
          <p:nvPr/>
        </p:nvSpPr>
        <p:spPr>
          <a:xfrm>
            <a:off x="6506305" y="2801739"/>
            <a:ext cx="4809509"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Приватні організації</a:t>
            </a:r>
            <a:endParaRPr lang="en-US" sz="1850" dirty="0"/>
          </a:p>
        </p:txBody>
      </p:sp>
      <p:sp>
        <p:nvSpPr>
          <p:cNvPr id="8" name="Text 4"/>
          <p:cNvSpPr/>
          <p:nvPr/>
        </p:nvSpPr>
        <p:spPr>
          <a:xfrm>
            <a:off x="6506305" y="3210421"/>
            <a:ext cx="4809509"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Громадські об'єднання, релігійні організації, підприємства, установи та організації, засновані на приватній формі власності, керуються рекомендаціями Укрдержархіву.</a:t>
            </a:r>
            <a:endParaRPr lang="en-US" sz="14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4571886" cy="6858000"/>
          </a:xfrm>
          <a:prstGeom prst="rect">
            <a:avLst/>
          </a:prstGeom>
          <a:solidFill>
            <a:srgbClr val="CFDBFC"/>
          </a:solidFill>
          <a:ln/>
        </p:spPr>
      </p:sp>
      <p:pic>
        <p:nvPicPr>
          <p:cNvPr id="3" name="Image 0" descr="preencoded.png">    </p:cNvPr>
          <p:cNvPicPr>
            <a:picLocks noChangeAspect="1"/>
          </p:cNvPicPr>
          <p:nvPr/>
        </p:nvPicPr>
        <p:blipFill>
          <a:blip r:embed="rId1"/>
          <a:stretch>
            <a:fillRect/>
          </a:stretch>
        </p:blipFill>
        <p:spPr>
          <a:xfrm>
            <a:off x="94454" y="506909"/>
            <a:ext cx="4382879" cy="5844084"/>
          </a:xfrm>
          <a:prstGeom prst="rect">
            <a:avLst/>
          </a:prstGeom>
        </p:spPr>
      </p:pic>
      <p:sp>
        <p:nvSpPr>
          <p:cNvPr id="4" name="Text 1"/>
          <p:cNvSpPr/>
          <p:nvPr/>
        </p:nvSpPr>
        <p:spPr>
          <a:xfrm>
            <a:off x="5233360" y="1789311"/>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Принципи та критерії експертизи</a:t>
            </a:r>
            <a:endParaRPr lang="en-US" sz="3700" dirty="0"/>
          </a:p>
        </p:txBody>
      </p:sp>
      <p:sp>
        <p:nvSpPr>
          <p:cNvPr id="5" name="Text 2"/>
          <p:cNvSpPr/>
          <p:nvPr/>
        </p:nvSpPr>
        <p:spPr>
          <a:xfrm>
            <a:off x="5233360" y="3254077"/>
            <a:ext cx="6296860" cy="181451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У своїй діяльності ЕК, ФЗК, ЕОК установ керуються принципами і критеріями експертизи цінності документів, установленими </a:t>
            </a:r>
            <a:pPr algn="l" indent="0" marL="0">
              <a:lnSpc>
                <a:spcPct val="133000"/>
              </a:lnSpc>
              <a:buNone/>
            </a:pPr>
            <a:r>
              <a:rPr lang="en-US" sz="1450" b="1" dirty="0">
                <a:solidFill>
                  <a:srgbClr val="666666"/>
                </a:solidFill>
                <a:latin typeface="IBM Plex Sans Bold" pitchFamily="34" charset="0"/>
                <a:ea typeface="IBM Plex Sans Bold" pitchFamily="34" charset="-122"/>
                <a:cs typeface="IBM Plex Sans Bold" pitchFamily="34" charset="-120"/>
              </a:rPr>
              <a:t>Порядком утворення та діяльності комісій з проведення експертизи цінності документів</a:t>
            </a:r>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 затвердженим постановою Кабінету Міністрів України від 08 серпня 2007 року № 1004 (із змінами).</a:t>
            </a:r>
            <a:endParaRPr lang="en-US" sz="14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1501775"/>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Рішення ЕК установи з документами НАФ</a:t>
            </a:r>
            <a:endParaRPr lang="en-US" sz="3700" dirty="0"/>
          </a:p>
        </p:txBody>
      </p:sp>
      <p:sp>
        <p:nvSpPr>
          <p:cNvPr id="3" name="Shape 1"/>
          <p:cNvSpPr/>
          <p:nvPr/>
        </p:nvSpPr>
        <p:spPr>
          <a:xfrm>
            <a:off x="661475" y="2470448"/>
            <a:ext cx="425241" cy="425252"/>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4" name="Text 2"/>
          <p:cNvSpPr/>
          <p:nvPr/>
        </p:nvSpPr>
        <p:spPr>
          <a:xfrm>
            <a:off x="732365" y="2505869"/>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000000"/>
                </a:solidFill>
                <a:latin typeface="Outfit Medium" pitchFamily="34" charset="0"/>
                <a:ea typeface="Outfit Medium" pitchFamily="34" charset="-122"/>
                <a:cs typeface="Outfit Medium" pitchFamily="34" charset="-120"/>
              </a:rPr>
              <a:t>1</a:t>
            </a:r>
            <a:endParaRPr lang="en-US" sz="2200" dirty="0"/>
          </a:p>
        </p:txBody>
      </p:sp>
      <p:sp>
        <p:nvSpPr>
          <p:cNvPr id="5" name="Text 3"/>
          <p:cNvSpPr/>
          <p:nvPr/>
        </p:nvSpPr>
        <p:spPr>
          <a:xfrm>
            <a:off x="1275723" y="2535337"/>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Схвалення і подання до ЕПК</a:t>
            </a:r>
            <a:endParaRPr lang="en-US" sz="1850" dirty="0"/>
          </a:p>
        </p:txBody>
      </p:sp>
      <p:sp>
        <p:nvSpPr>
          <p:cNvPr id="6" name="Text 4"/>
          <p:cNvSpPr/>
          <p:nvPr/>
        </p:nvSpPr>
        <p:spPr>
          <a:xfrm>
            <a:off x="1275723" y="3239294"/>
            <a:ext cx="2851178" cy="2116931"/>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Проєктів описів справ постійного зберігання, описів справ з кадрових питань, номенклатур справ, інструкцій з діловодства, положень про служби діловодства та архівні підрозділи</a:t>
            </a:r>
            <a:endParaRPr lang="en-US" sz="1450" dirty="0"/>
          </a:p>
        </p:txBody>
      </p:sp>
      <p:sp>
        <p:nvSpPr>
          <p:cNvPr id="7" name="Shape 5"/>
          <p:cNvSpPr/>
          <p:nvPr/>
        </p:nvSpPr>
        <p:spPr>
          <a:xfrm>
            <a:off x="4363135" y="2470448"/>
            <a:ext cx="425241" cy="425252"/>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8" name="Text 6"/>
          <p:cNvSpPr/>
          <p:nvPr/>
        </p:nvSpPr>
        <p:spPr>
          <a:xfrm>
            <a:off x="4434025" y="2505869"/>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000000"/>
                </a:solidFill>
                <a:latin typeface="Outfit Medium" pitchFamily="34" charset="0"/>
                <a:ea typeface="Outfit Medium" pitchFamily="34" charset="-122"/>
                <a:cs typeface="Outfit Medium" pitchFamily="34" charset="-120"/>
              </a:rPr>
              <a:t>2</a:t>
            </a:r>
            <a:endParaRPr lang="en-US" sz="2200" dirty="0"/>
          </a:p>
        </p:txBody>
      </p:sp>
      <p:sp>
        <p:nvSpPr>
          <p:cNvPr id="9" name="Text 7"/>
          <p:cNvSpPr/>
          <p:nvPr/>
        </p:nvSpPr>
        <p:spPr>
          <a:xfrm>
            <a:off x="4977383" y="2535337"/>
            <a:ext cx="2851178"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Схвалення описів справ</a:t>
            </a:r>
            <a:endParaRPr lang="en-US" sz="1850" dirty="0"/>
          </a:p>
        </p:txBody>
      </p:sp>
      <p:sp>
        <p:nvSpPr>
          <p:cNvPr id="10" name="Text 8"/>
          <p:cNvSpPr/>
          <p:nvPr/>
        </p:nvSpPr>
        <p:spPr>
          <a:xfrm>
            <a:off x="4977383" y="2944019"/>
            <a:ext cx="2851178"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Описів справ тривалого (понад 10 років) зберігання</a:t>
            </a:r>
            <a:endParaRPr lang="en-US" sz="1450" dirty="0"/>
          </a:p>
        </p:txBody>
      </p:sp>
      <p:sp>
        <p:nvSpPr>
          <p:cNvPr id="11" name="Shape 9"/>
          <p:cNvSpPr/>
          <p:nvPr/>
        </p:nvSpPr>
        <p:spPr>
          <a:xfrm>
            <a:off x="8064794" y="2470448"/>
            <a:ext cx="425241" cy="425252"/>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2" name="Text 10"/>
          <p:cNvSpPr/>
          <p:nvPr/>
        </p:nvSpPr>
        <p:spPr>
          <a:xfrm>
            <a:off x="8135684" y="2505869"/>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000000"/>
                </a:solidFill>
                <a:latin typeface="Outfit Medium" pitchFamily="34" charset="0"/>
                <a:ea typeface="Outfit Medium" pitchFamily="34" charset="-122"/>
                <a:cs typeface="Outfit Medium" pitchFamily="34" charset="-120"/>
              </a:rPr>
              <a:t>3</a:t>
            </a:r>
            <a:endParaRPr lang="en-US" sz="2200" dirty="0"/>
          </a:p>
        </p:txBody>
      </p:sp>
      <p:sp>
        <p:nvSpPr>
          <p:cNvPr id="13" name="Text 11"/>
          <p:cNvSpPr/>
          <p:nvPr/>
        </p:nvSpPr>
        <p:spPr>
          <a:xfrm>
            <a:off x="8679042" y="2535337"/>
            <a:ext cx="2851178"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Схвалення актів</a:t>
            </a:r>
            <a:endParaRPr lang="en-US" sz="1850" dirty="0"/>
          </a:p>
        </p:txBody>
      </p:sp>
      <p:sp>
        <p:nvSpPr>
          <p:cNvPr id="14" name="Text 12"/>
          <p:cNvSpPr/>
          <p:nvPr/>
        </p:nvSpPr>
        <p:spPr>
          <a:xfrm>
            <a:off x="8679042" y="2944019"/>
            <a:ext cx="2851178"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Актів про невиправні пошкодження справ тривалого зберігання та з кадрових питань</a:t>
            </a:r>
            <a:endParaRPr lang="en-US" sz="14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1585714"/>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Рішення ЕК установи без документів НАФ</a:t>
            </a:r>
            <a:endParaRPr lang="en-US" sz="3700" dirty="0"/>
          </a:p>
        </p:txBody>
      </p:sp>
      <p:sp>
        <p:nvSpPr>
          <p:cNvPr id="3" name="Shape 1"/>
          <p:cNvSpPr/>
          <p:nvPr/>
        </p:nvSpPr>
        <p:spPr>
          <a:xfrm>
            <a:off x="661475" y="2672457"/>
            <a:ext cx="2507394" cy="2387104"/>
          </a:xfrm>
          <a:prstGeom prst="roundRect">
            <a:avLst>
              <a:gd name="adj" fmla="val 7126"/>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4" name="Text 2"/>
          <p:cNvSpPr/>
          <p:nvPr/>
        </p:nvSpPr>
        <p:spPr>
          <a:xfrm>
            <a:off x="856832" y="2867819"/>
            <a:ext cx="2116680"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Подання до ЕПК</a:t>
            </a:r>
            <a:endParaRPr lang="en-US" sz="1850" dirty="0"/>
          </a:p>
        </p:txBody>
      </p:sp>
      <p:sp>
        <p:nvSpPr>
          <p:cNvPr id="5" name="Text 3"/>
          <p:cNvSpPr/>
          <p:nvPr/>
        </p:nvSpPr>
        <p:spPr>
          <a:xfrm>
            <a:off x="856832" y="3352105"/>
            <a:ext cx="2116680" cy="1512094"/>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Проєктів описів справ з кадрових питань та актів про вилучення для знищення документів</a:t>
            </a:r>
            <a:endParaRPr lang="en-US" sz="1450" dirty="0"/>
          </a:p>
        </p:txBody>
      </p:sp>
      <p:sp>
        <p:nvSpPr>
          <p:cNvPr id="6" name="Shape 4"/>
          <p:cNvSpPr/>
          <p:nvPr/>
        </p:nvSpPr>
        <p:spPr>
          <a:xfrm>
            <a:off x="3357875" y="2672457"/>
            <a:ext cx="2507394" cy="2387104"/>
          </a:xfrm>
          <a:prstGeom prst="roundRect">
            <a:avLst>
              <a:gd name="adj" fmla="val 7126"/>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7" name="Text 5"/>
          <p:cNvSpPr/>
          <p:nvPr/>
        </p:nvSpPr>
        <p:spPr>
          <a:xfrm>
            <a:off x="3553232" y="2867819"/>
            <a:ext cx="2116680"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Інструкції та номенклатури</a:t>
            </a:r>
            <a:endParaRPr lang="en-US" sz="1850" dirty="0"/>
          </a:p>
        </p:txBody>
      </p:sp>
      <p:sp>
        <p:nvSpPr>
          <p:cNvPr id="8" name="Text 6"/>
          <p:cNvSpPr/>
          <p:nvPr/>
        </p:nvSpPr>
        <p:spPr>
          <a:xfrm>
            <a:off x="3553232" y="3647380"/>
            <a:ext cx="211668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Схвалення інструкцій з діловодства та номенклатур справ</a:t>
            </a:r>
            <a:endParaRPr lang="en-US" sz="1450" dirty="0"/>
          </a:p>
        </p:txBody>
      </p:sp>
      <p:sp>
        <p:nvSpPr>
          <p:cNvPr id="9" name="Shape 7"/>
          <p:cNvSpPr/>
          <p:nvPr/>
        </p:nvSpPr>
        <p:spPr>
          <a:xfrm>
            <a:off x="6332776" y="2672457"/>
            <a:ext cx="2507394" cy="2084685"/>
          </a:xfrm>
          <a:prstGeom prst="roundRect">
            <a:avLst>
              <a:gd name="adj" fmla="val 8160"/>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0" name="Text 8"/>
          <p:cNvSpPr/>
          <p:nvPr/>
        </p:nvSpPr>
        <p:spPr>
          <a:xfrm>
            <a:off x="6528133" y="2867819"/>
            <a:ext cx="2116680"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Положення</a:t>
            </a:r>
            <a:endParaRPr lang="en-US" sz="1850" dirty="0"/>
          </a:p>
        </p:txBody>
      </p:sp>
      <p:sp>
        <p:nvSpPr>
          <p:cNvPr id="11" name="Text 9"/>
          <p:cNvSpPr/>
          <p:nvPr/>
        </p:nvSpPr>
        <p:spPr>
          <a:xfrm>
            <a:off x="6528133" y="3352105"/>
            <a:ext cx="2116680"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Схвалення положень про служби діловодства та архівні підрозділи</a:t>
            </a:r>
            <a:endParaRPr lang="en-US" sz="1450" dirty="0"/>
          </a:p>
        </p:txBody>
      </p:sp>
      <p:sp>
        <p:nvSpPr>
          <p:cNvPr id="12" name="Shape 10"/>
          <p:cNvSpPr/>
          <p:nvPr/>
        </p:nvSpPr>
        <p:spPr>
          <a:xfrm>
            <a:off x="9029176" y="2672457"/>
            <a:ext cx="2507394" cy="2084685"/>
          </a:xfrm>
          <a:prstGeom prst="roundRect">
            <a:avLst>
              <a:gd name="adj" fmla="val 8160"/>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3" name="Text 11"/>
          <p:cNvSpPr/>
          <p:nvPr/>
        </p:nvSpPr>
        <p:spPr>
          <a:xfrm>
            <a:off x="9224533" y="2867819"/>
            <a:ext cx="2116680"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Описи справ</a:t>
            </a:r>
            <a:endParaRPr lang="en-US" sz="1850" dirty="0"/>
          </a:p>
        </p:txBody>
      </p:sp>
      <p:sp>
        <p:nvSpPr>
          <p:cNvPr id="14" name="Text 12"/>
          <p:cNvSpPr/>
          <p:nvPr/>
        </p:nvSpPr>
        <p:spPr>
          <a:xfrm>
            <a:off x="9224533" y="3352105"/>
            <a:ext cx="211668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Схвалення описів справ тривалого зберігання</a:t>
            </a:r>
            <a:endParaRPr lang="en-US" sz="14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4571886" cy="6858000"/>
          </a:xfrm>
          <a:prstGeom prst="rect">
            <a:avLst/>
          </a:prstGeom>
          <a:solidFill>
            <a:srgbClr val="CFDBFC"/>
          </a:solidFill>
          <a:ln/>
        </p:spPr>
      </p:sp>
      <p:pic>
        <p:nvPicPr>
          <p:cNvPr id="3" name="Image 0" descr="preencoded.png">    </p:cNvPr>
          <p:cNvPicPr>
            <a:picLocks noChangeAspect="1"/>
          </p:cNvPicPr>
          <p:nvPr/>
        </p:nvPicPr>
        <p:blipFill>
          <a:blip r:embed="rId1"/>
          <a:stretch>
            <a:fillRect/>
          </a:stretch>
        </p:blipFill>
        <p:spPr>
          <a:xfrm>
            <a:off x="94454" y="506909"/>
            <a:ext cx="4382879" cy="5844084"/>
          </a:xfrm>
          <a:prstGeom prst="rect">
            <a:avLst/>
          </a:prstGeom>
        </p:spPr>
      </p:pic>
      <p:sp>
        <p:nvSpPr>
          <p:cNvPr id="4" name="Text 1"/>
          <p:cNvSpPr/>
          <p:nvPr/>
        </p:nvSpPr>
        <p:spPr>
          <a:xfrm>
            <a:off x="5233360" y="638770"/>
            <a:ext cx="6296860" cy="177194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2. Порядок проведення експертизи цінності документів</a:t>
            </a:r>
            <a:endParaRPr lang="en-US" sz="3700" dirty="0"/>
          </a:p>
        </p:txBody>
      </p:sp>
      <p:sp>
        <p:nvSpPr>
          <p:cNvPr id="5" name="Text 2"/>
          <p:cNvSpPr/>
          <p:nvPr/>
        </p:nvSpPr>
        <p:spPr>
          <a:xfrm>
            <a:off x="5233360" y="2694186"/>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Експертиза цінності документів в установі проводиться:</a:t>
            </a:r>
            <a:endParaRPr lang="en-US" sz="14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04201" y="3215084"/>
            <a:ext cx="283461" cy="283468"/>
          </a:xfrm>
          <a:prstGeom prst="rect">
            <a:avLst/>
          </a:prstGeom>
        </p:spPr>
      </p:pic>
      <p:sp>
        <p:nvSpPr>
          <p:cNvPr id="7" name="Text 3"/>
          <p:cNvSpPr/>
          <p:nvPr/>
        </p:nvSpPr>
        <p:spPr>
          <a:xfrm>
            <a:off x="5847608" y="3209230"/>
            <a:ext cx="5682612"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У поточному діловодстві</a:t>
            </a:r>
            <a:endParaRPr lang="en-US" sz="1850" dirty="0"/>
          </a:p>
        </p:txBody>
      </p:sp>
      <p:sp>
        <p:nvSpPr>
          <p:cNvPr id="8" name="Text 4"/>
          <p:cNvSpPr/>
          <p:nvPr/>
        </p:nvSpPr>
        <p:spPr>
          <a:xfrm>
            <a:off x="5847608" y="3617912"/>
            <a:ext cx="5682612"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Під час складання номенклатур справ, формування документів у справи і перевіряння правильності віднесення документів до відповідних справ, підготовки справ до передавання на архівне зберігання</a:t>
            </a:r>
            <a:endParaRPr lang="en-US" sz="14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04201" y="5211465"/>
            <a:ext cx="283461" cy="283468"/>
          </a:xfrm>
          <a:prstGeom prst="rect">
            <a:avLst/>
          </a:prstGeom>
        </p:spPr>
      </p:pic>
      <p:sp>
        <p:nvSpPr>
          <p:cNvPr id="10" name="Text 5"/>
          <p:cNvSpPr/>
          <p:nvPr/>
        </p:nvSpPr>
        <p:spPr>
          <a:xfrm>
            <a:off x="5847608" y="5205611"/>
            <a:ext cx="5682612" cy="295275"/>
          </a:xfrm>
          <a:prstGeom prst="rect">
            <a:avLst/>
          </a:prstGeom>
          <a:noFill/>
          <a:ln/>
        </p:spPr>
        <p:txBody>
          <a:bodyPr wrap="none" lIns="0" tIns="0" rIns="0" bIns="0" rtlCol="0" anchor="t"/>
          <a:lstStyle/>
          <a:p>
            <a:pPr algn="l" indent="0" marL="0">
              <a:lnSpc>
                <a:spcPct val="104000"/>
              </a:lnSpc>
              <a:buNone/>
            </a:pPr>
            <a:r>
              <a:rPr lang="en-US" sz="1850" dirty="0">
                <a:solidFill>
                  <a:srgbClr val="666666"/>
                </a:solidFill>
                <a:latin typeface="Outfit Medium" pitchFamily="34" charset="0"/>
                <a:ea typeface="Outfit Medium" pitchFamily="34" charset="-122"/>
                <a:cs typeface="Outfit Medium" pitchFamily="34" charset="-120"/>
              </a:rPr>
              <a:t>В архіві установи</a:t>
            </a:r>
            <a:endParaRPr lang="en-US" sz="1850" dirty="0"/>
          </a:p>
        </p:txBody>
      </p:sp>
      <p:sp>
        <p:nvSpPr>
          <p:cNvPr id="11" name="Text 6"/>
          <p:cNvSpPr/>
          <p:nvPr/>
        </p:nvSpPr>
        <p:spPr>
          <a:xfrm>
            <a:off x="5847608" y="5614293"/>
            <a:ext cx="568261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У процесі приймання справ до архіву та підготовки справ на постійне зберігання</a:t>
            </a:r>
            <a:endParaRPr lang="en-US" sz="14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1027113"/>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Експертиза цінності в діловодстві</a:t>
            </a:r>
            <a:endParaRPr lang="en-US" sz="3700" dirty="0"/>
          </a:p>
        </p:txBody>
      </p:sp>
      <p:pic>
        <p:nvPicPr>
          <p:cNvPr id="3" name="Image 0" descr="preencoded.png">    </p:cNvPr>
          <p:cNvPicPr>
            <a:picLocks noChangeAspect="1"/>
          </p:cNvPicPr>
          <p:nvPr/>
        </p:nvPicPr>
        <p:blipFill>
          <a:blip r:embed="rId1"/>
          <a:stretch>
            <a:fillRect/>
          </a:stretch>
        </p:blipFill>
        <p:spPr>
          <a:xfrm>
            <a:off x="661475" y="2113855"/>
            <a:ext cx="3504219" cy="3504307"/>
          </a:xfrm>
          <a:prstGeom prst="rect">
            <a:avLst/>
          </a:prstGeom>
        </p:spPr>
      </p:pic>
      <p:sp>
        <p:nvSpPr>
          <p:cNvPr id="4" name="Text 1"/>
          <p:cNvSpPr/>
          <p:nvPr/>
        </p:nvSpPr>
        <p:spPr>
          <a:xfrm>
            <a:off x="4633201" y="2238177"/>
            <a:ext cx="6903269" cy="295275"/>
          </a:xfrm>
          <a:prstGeom prst="rect">
            <a:avLst/>
          </a:prstGeom>
          <a:noFill/>
          <a:ln/>
        </p:spPr>
        <p:txBody>
          <a:bodyPr wrap="none" lIns="0" tIns="0" rIns="0" bIns="0" rtlCol="0" anchor="t"/>
          <a:lstStyle/>
          <a:p>
            <a:pPr algn="l" indent="0" marL="0">
              <a:lnSpc>
                <a:spcPct val="104000"/>
              </a:lnSpc>
              <a:buNone/>
            </a:pPr>
            <a:r>
              <a:rPr lang="en-US" sz="1850" dirty="0">
                <a:solidFill>
                  <a:srgbClr val="3F6FF3"/>
                </a:solidFill>
                <a:latin typeface="Outfit Medium" pitchFamily="34" charset="0"/>
                <a:ea typeface="Outfit Medium" pitchFamily="34" charset="-122"/>
                <a:cs typeface="Outfit Medium" pitchFamily="34" charset="-120"/>
              </a:rPr>
              <a:t>Щорічне проведення</a:t>
            </a:r>
            <a:endParaRPr lang="en-US" sz="1850" dirty="0"/>
          </a:p>
        </p:txBody>
      </p:sp>
      <p:sp>
        <p:nvSpPr>
          <p:cNvPr id="5" name="Text 2"/>
          <p:cNvSpPr/>
          <p:nvPr/>
        </p:nvSpPr>
        <p:spPr>
          <a:xfrm>
            <a:off x="4633201" y="2722463"/>
            <a:ext cx="6903269"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Експертиза цінності документів у діловодстві проводиться щороку в структурних підрозділах установи безпосередньо особами, відповідальними за організацію діловодства, разом з ЕК під методичним керівництвом служби діловодства та архіву установи.</a:t>
            </a:r>
            <a:endParaRPr lang="en-US" sz="1450" dirty="0"/>
          </a:p>
        </p:txBody>
      </p:sp>
      <p:sp>
        <p:nvSpPr>
          <p:cNvPr id="6" name="Text 3"/>
          <p:cNvSpPr/>
          <p:nvPr/>
        </p:nvSpPr>
        <p:spPr>
          <a:xfrm>
            <a:off x="4633201" y="4121150"/>
            <a:ext cx="6903269" cy="295275"/>
          </a:xfrm>
          <a:prstGeom prst="rect">
            <a:avLst/>
          </a:prstGeom>
          <a:noFill/>
          <a:ln/>
        </p:spPr>
        <p:txBody>
          <a:bodyPr wrap="none" lIns="0" tIns="0" rIns="0" bIns="0" rtlCol="0" anchor="t"/>
          <a:lstStyle/>
          <a:p>
            <a:pPr algn="l" indent="0" marL="0">
              <a:lnSpc>
                <a:spcPct val="104000"/>
              </a:lnSpc>
              <a:buNone/>
            </a:pPr>
            <a:r>
              <a:rPr lang="en-US" sz="1850" dirty="0">
                <a:solidFill>
                  <a:srgbClr val="3F6FF3"/>
                </a:solidFill>
                <a:latin typeface="Outfit Medium" pitchFamily="34" charset="0"/>
                <a:ea typeface="Outfit Medium" pitchFamily="34" charset="-122"/>
                <a:cs typeface="Outfit Medium" pitchFamily="34" charset="-120"/>
              </a:rPr>
              <a:t>Методична підтримка</a:t>
            </a:r>
            <a:endParaRPr lang="en-US" sz="1850" dirty="0"/>
          </a:p>
        </p:txBody>
      </p:sp>
      <p:sp>
        <p:nvSpPr>
          <p:cNvPr id="7" name="Text 4"/>
          <p:cNvSpPr/>
          <p:nvPr/>
        </p:nvSpPr>
        <p:spPr>
          <a:xfrm>
            <a:off x="4633201" y="4605437"/>
            <a:ext cx="6903269"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666666"/>
                </a:solidFill>
                <a:latin typeface="IBM Plex Sans" pitchFamily="34" charset="0"/>
                <a:ea typeface="IBM Plex Sans" pitchFamily="34" charset="-122"/>
                <a:cs typeface="IBM Plex Sans" pitchFamily="34" charset="-120"/>
              </a:rPr>
              <a:t>Організаційну та методичну допомогу надає ЕПК державного архіву (ЕК архівного відділу районної, районних у містах Києві і Севастополі державних адміністрацій, міської ради).</a:t>
            </a:r>
            <a:endParaRPr lang="en-US" sz="14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961628"/>
            <a:ext cx="10868745" cy="590649"/>
          </a:xfrm>
          <a:prstGeom prst="rect">
            <a:avLst/>
          </a:prstGeom>
          <a:noFill/>
          <a:ln/>
        </p:spPr>
        <p:txBody>
          <a:bodyPr wrap="none" lIns="0" tIns="0" rIns="0" bIns="0" rtlCol="0" anchor="t"/>
          <a:lstStyle/>
          <a:p>
            <a:pPr algn="l" indent="0" marL="0">
              <a:lnSpc>
                <a:spcPct val="104000"/>
              </a:lnSpc>
              <a:buNone/>
            </a:pPr>
            <a:r>
              <a:rPr lang="en-US" sz="3700" dirty="0">
                <a:solidFill>
                  <a:srgbClr val="3F6FF3"/>
                </a:solidFill>
                <a:latin typeface="Outfit Medium" pitchFamily="34" charset="0"/>
                <a:ea typeface="Outfit Medium" pitchFamily="34" charset="-122"/>
                <a:cs typeface="Outfit Medium" pitchFamily="34" charset="-120"/>
              </a:rPr>
              <a:t>Чотири групи справ при експертизі</a:t>
            </a:r>
            <a:endParaRPr lang="en-US" sz="3700" dirty="0"/>
          </a:p>
        </p:txBody>
      </p:sp>
      <p:sp>
        <p:nvSpPr>
          <p:cNvPr id="3" name="Shape 1"/>
          <p:cNvSpPr/>
          <p:nvPr/>
        </p:nvSpPr>
        <p:spPr>
          <a:xfrm>
            <a:off x="661475" y="1930301"/>
            <a:ext cx="5339820" cy="1404243"/>
          </a:xfrm>
          <a:prstGeom prst="roundRect">
            <a:avLst>
              <a:gd name="adj" fmla="val 12114"/>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4" name="Text 2"/>
          <p:cNvSpPr/>
          <p:nvPr/>
        </p:nvSpPr>
        <p:spPr>
          <a:xfrm>
            <a:off x="856832" y="2125663"/>
            <a:ext cx="4949106"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Постійного зберігання</a:t>
            </a:r>
            <a:endParaRPr lang="en-US" sz="1850" dirty="0"/>
          </a:p>
        </p:txBody>
      </p:sp>
      <p:sp>
        <p:nvSpPr>
          <p:cNvPr id="5" name="Text 3"/>
          <p:cNvSpPr/>
          <p:nvPr/>
        </p:nvSpPr>
        <p:spPr>
          <a:xfrm>
            <a:off x="856832" y="2534345"/>
            <a:ext cx="49491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Документи, що підлягають безстроковому зберіганню у складі НАФ</a:t>
            </a:r>
            <a:endParaRPr lang="en-US" sz="1450" dirty="0"/>
          </a:p>
        </p:txBody>
      </p:sp>
      <p:sp>
        <p:nvSpPr>
          <p:cNvPr id="6" name="Shape 4"/>
          <p:cNvSpPr/>
          <p:nvPr/>
        </p:nvSpPr>
        <p:spPr>
          <a:xfrm>
            <a:off x="6190301" y="1930301"/>
            <a:ext cx="5339919" cy="1404243"/>
          </a:xfrm>
          <a:prstGeom prst="roundRect">
            <a:avLst>
              <a:gd name="adj" fmla="val 12114"/>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7" name="Text 5"/>
          <p:cNvSpPr/>
          <p:nvPr/>
        </p:nvSpPr>
        <p:spPr>
          <a:xfrm>
            <a:off x="6385658" y="2125663"/>
            <a:ext cx="4949205"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Тривалого зберігання</a:t>
            </a:r>
            <a:endParaRPr lang="en-US" sz="1850" dirty="0"/>
          </a:p>
        </p:txBody>
      </p:sp>
      <p:sp>
        <p:nvSpPr>
          <p:cNvPr id="8" name="Text 6"/>
          <p:cNvSpPr/>
          <p:nvPr/>
        </p:nvSpPr>
        <p:spPr>
          <a:xfrm>
            <a:off x="6385658" y="2534345"/>
            <a:ext cx="494920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Понад 10 років — справи з кадрових та інших важливих питань</a:t>
            </a:r>
            <a:endParaRPr lang="en-US" sz="1450" dirty="0"/>
          </a:p>
        </p:txBody>
      </p:sp>
      <p:sp>
        <p:nvSpPr>
          <p:cNvPr id="9" name="Shape 7"/>
          <p:cNvSpPr/>
          <p:nvPr/>
        </p:nvSpPr>
        <p:spPr>
          <a:xfrm>
            <a:off x="661475" y="3523555"/>
            <a:ext cx="5339820" cy="1404243"/>
          </a:xfrm>
          <a:prstGeom prst="roundRect">
            <a:avLst>
              <a:gd name="adj" fmla="val 12114"/>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0" name="Text 8"/>
          <p:cNvSpPr/>
          <p:nvPr/>
        </p:nvSpPr>
        <p:spPr>
          <a:xfrm>
            <a:off x="856832" y="3718917"/>
            <a:ext cx="4949106"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Тимчасового зберігання</a:t>
            </a:r>
            <a:endParaRPr lang="en-US" sz="1850" dirty="0"/>
          </a:p>
        </p:txBody>
      </p:sp>
      <p:sp>
        <p:nvSpPr>
          <p:cNvPr id="11" name="Text 9"/>
          <p:cNvSpPr/>
          <p:nvPr/>
        </p:nvSpPr>
        <p:spPr>
          <a:xfrm>
            <a:off x="856832" y="4127599"/>
            <a:ext cx="49491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До 10 років включно — оперативна документація обмеженого значення</a:t>
            </a:r>
            <a:endParaRPr lang="en-US" sz="1450" dirty="0"/>
          </a:p>
        </p:txBody>
      </p:sp>
      <p:sp>
        <p:nvSpPr>
          <p:cNvPr id="12" name="Shape 10"/>
          <p:cNvSpPr/>
          <p:nvPr/>
        </p:nvSpPr>
        <p:spPr>
          <a:xfrm>
            <a:off x="6190301" y="3523555"/>
            <a:ext cx="5339919" cy="1404243"/>
          </a:xfrm>
          <a:prstGeom prst="roundRect">
            <a:avLst>
              <a:gd name="adj" fmla="val 12114"/>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3" name="Text 11"/>
          <p:cNvSpPr/>
          <p:nvPr/>
        </p:nvSpPr>
        <p:spPr>
          <a:xfrm>
            <a:off x="6385658" y="3718917"/>
            <a:ext cx="4949205" cy="295275"/>
          </a:xfrm>
          <a:prstGeom prst="rect">
            <a:avLst/>
          </a:prstGeom>
          <a:noFill/>
          <a:ln/>
        </p:spPr>
        <p:txBody>
          <a:bodyPr wrap="none" lIns="0" tIns="0" rIns="0" bIns="0" rtlCol="0" anchor="t"/>
          <a:lstStyle/>
          <a:p>
            <a:pPr algn="l" indent="0" marL="0">
              <a:lnSpc>
                <a:spcPct val="104000"/>
              </a:lnSpc>
              <a:buNone/>
            </a:pPr>
            <a:r>
              <a:rPr lang="en-US" sz="1850" dirty="0">
                <a:solidFill>
                  <a:srgbClr val="000000"/>
                </a:solidFill>
                <a:latin typeface="Outfit Medium" pitchFamily="34" charset="0"/>
                <a:ea typeface="Outfit Medium" pitchFamily="34" charset="-122"/>
                <a:cs typeface="Outfit Medium" pitchFamily="34" charset="-120"/>
              </a:rPr>
              <a:t>Підлягають знищенню</a:t>
            </a:r>
            <a:endParaRPr lang="en-US" sz="1850" dirty="0"/>
          </a:p>
        </p:txBody>
      </p:sp>
      <p:sp>
        <p:nvSpPr>
          <p:cNvPr id="14" name="Text 12"/>
          <p:cNvSpPr/>
          <p:nvPr/>
        </p:nvSpPr>
        <p:spPr>
          <a:xfrm>
            <a:off x="6385658" y="4127599"/>
            <a:ext cx="494920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Документи із закінченими строками зберігання після проведення обов'язкової експертизи</a:t>
            </a:r>
            <a:endParaRPr lang="en-US" sz="1450" dirty="0"/>
          </a:p>
        </p:txBody>
      </p:sp>
      <p:sp>
        <p:nvSpPr>
          <p:cNvPr id="15" name="Shape 13"/>
          <p:cNvSpPr/>
          <p:nvPr/>
        </p:nvSpPr>
        <p:spPr>
          <a:xfrm>
            <a:off x="661475" y="5140424"/>
            <a:ext cx="10868745" cy="755948"/>
          </a:xfrm>
          <a:prstGeom prst="roundRect">
            <a:avLst>
              <a:gd name="adj" fmla="val 22504"/>
            </a:avLst>
          </a:prstGeom>
          <a:solidFill>
            <a:srgbClr val="FCF2B5"/>
          </a:solidFill>
          <a:ln/>
        </p:spPr>
      </p:sp>
      <p:pic>
        <p:nvPicPr>
          <p:cNvPr id="16" name="Image 0" descr="preencoded.png">    </p:cNvPr>
          <p:cNvPicPr>
            <a:picLocks noChangeAspect="1"/>
          </p:cNvPicPr>
          <p:nvPr/>
        </p:nvPicPr>
        <p:blipFill>
          <a:blip r:embed="rId1"/>
          <a:stretch>
            <a:fillRect/>
          </a:stretch>
        </p:blipFill>
        <p:spPr>
          <a:xfrm>
            <a:off x="850482" y="5408116"/>
            <a:ext cx="236234" cy="189012"/>
          </a:xfrm>
          <a:prstGeom prst="rect">
            <a:avLst/>
          </a:prstGeom>
        </p:spPr>
      </p:pic>
      <p:sp>
        <p:nvSpPr>
          <p:cNvPr id="17" name="Text 14"/>
          <p:cNvSpPr/>
          <p:nvPr/>
        </p:nvSpPr>
        <p:spPr>
          <a:xfrm>
            <a:off x="1275723" y="5376664"/>
            <a:ext cx="10675075" cy="302419"/>
          </a:xfrm>
          <a:prstGeom prst="rect">
            <a:avLst/>
          </a:prstGeom>
          <a:noFill/>
          <a:ln/>
        </p:spPr>
        <p:txBody>
          <a:bodyPr wrap="none" lIns="0" tIns="0" rIns="0" bIns="0" rtlCol="0" anchor="t"/>
          <a:lstStyle/>
          <a:p>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Вилучення документів для знищення без проведення попередньої експертизи їх цінності </a:t>
            </a:r>
            <a:pPr algn="l" indent="0" marL="0">
              <a:lnSpc>
                <a:spcPct val="133000"/>
              </a:lnSpc>
              <a:buNone/>
            </a:pPr>
            <a:r>
              <a:rPr lang="en-US" sz="1450" b="1" dirty="0">
                <a:solidFill>
                  <a:srgbClr val="000000"/>
                </a:solidFill>
                <a:latin typeface="IBM Plex Sans Bold" pitchFamily="34" charset="0"/>
                <a:ea typeface="IBM Plex Sans Bold" pitchFamily="34" charset="-122"/>
                <a:cs typeface="IBM Plex Sans Bold" pitchFamily="34" charset="-120"/>
              </a:rPr>
              <a:t>забороняється</a:t>
            </a:r>
            <a:pPr algn="l" indent="0" marL="0">
              <a:lnSpc>
                <a:spcPct val="133000"/>
              </a:lnSpc>
              <a:buNone/>
            </a:pPr>
            <a:r>
              <a:rPr lang="en-US" sz="1450" dirty="0">
                <a:solidFill>
                  <a:srgbClr val="000000"/>
                </a:solidFill>
                <a:latin typeface="IBM Plex Sans" pitchFamily="34" charset="0"/>
                <a:ea typeface="IBM Plex Sans" pitchFamily="34" charset="-122"/>
                <a:cs typeface="IBM Plex Sans" pitchFamily="34" charset="-120"/>
              </a:rPr>
              <a:t>.</a:t>
            </a:r>
            <a:endParaRPr lang="en-US" sz="14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575667"/>
            <a:ext cx="6296860" cy="904478"/>
          </a:xfrm>
          <a:prstGeom prst="rect">
            <a:avLst/>
          </a:prstGeom>
          <a:noFill/>
          <a:ln/>
        </p:spPr>
        <p:txBody>
          <a:bodyPr wrap="square" lIns="0" tIns="0" rIns="0" bIns="0" rtlCol="0" anchor="t">
            <a:normAutofit/>
          </a:bodyPr>
          <a:lstStyle/>
          <a:p>
            <a:pPr algn="l" indent="0" marL="0">
              <a:lnSpc>
                <a:spcPct val="104000"/>
              </a:lnSpc>
              <a:buNone/>
            </a:pPr>
            <a:r>
              <a:rPr lang="en-US" sz="2800" dirty="0">
                <a:solidFill>
                  <a:srgbClr val="3F6FF3"/>
                </a:solidFill>
                <a:latin typeface="Outfit Medium" pitchFamily="34" charset="0"/>
                <a:ea typeface="Outfit Medium" pitchFamily="34" charset="-122"/>
                <a:cs typeface="Outfit Medium" pitchFamily="34" charset="-120"/>
              </a:rPr>
              <a:t>Процедура відбору та перевірки документів</a:t>
            </a:r>
            <a:endParaRPr lang="en-US" sz="2800" dirty="0"/>
          </a:p>
        </p:txBody>
      </p:sp>
      <p:sp>
        <p:nvSpPr>
          <p:cNvPr id="4" name="Text 1"/>
          <p:cNvSpPr/>
          <p:nvPr/>
        </p:nvSpPr>
        <p:spPr>
          <a:xfrm>
            <a:off x="5233360" y="1646337"/>
            <a:ext cx="6296860" cy="408781"/>
          </a:xfrm>
          <a:prstGeom prst="rect">
            <a:avLst/>
          </a:prstGeom>
          <a:noFill/>
          <a:ln/>
        </p:spPr>
        <p:txBody>
          <a:bodyPr wrap="square" lIns="0" tIns="0" rIns="0" bIns="0" rtlCol="0" anchor="t">
            <a:normAutofit/>
          </a:bodyPr>
          <a:lstStyle/>
          <a:p>
            <a:pPr algn="l" indent="0" marL="0">
              <a:lnSpc>
                <a:spcPct val="118000"/>
              </a:lnSpc>
              <a:buNone/>
            </a:pPr>
            <a:r>
              <a:rPr lang="en-US" sz="1100" dirty="0">
                <a:solidFill>
                  <a:srgbClr val="666666"/>
                </a:solidFill>
                <a:latin typeface="IBM Plex Sans" pitchFamily="34" charset="0"/>
                <a:ea typeface="IBM Plex Sans" pitchFamily="34" charset="-122"/>
                <a:cs typeface="IBM Plex Sans" pitchFamily="34" charset="-120"/>
              </a:rPr>
              <a:t>Відбір документів для зберігання здійснюється на підставі номенклатури справ установи, а також типових та відомчих переліків документів із зазначеними строками зберігання.</a:t>
            </a:r>
            <a:endParaRPr lang="en-US" sz="1100" dirty="0"/>
          </a:p>
        </p:txBody>
      </p:sp>
      <p:sp>
        <p:nvSpPr>
          <p:cNvPr id="5" name="Text 2"/>
          <p:cNvSpPr/>
          <p:nvPr/>
        </p:nvSpPr>
        <p:spPr>
          <a:xfrm>
            <a:off x="5233360" y="2179737"/>
            <a:ext cx="289414" cy="180876"/>
          </a:xfrm>
          <a:prstGeom prst="rect">
            <a:avLst/>
          </a:prstGeom>
          <a:noFill/>
          <a:ln/>
        </p:spPr>
        <p:txBody>
          <a:bodyPr wrap="none" lIns="0" tIns="0" rIns="0" bIns="0" rtlCol="0" anchor="ctr"/>
          <a:lstStyle/>
          <a:p>
            <a:pPr algn="l" indent="0" marL="0">
              <a:lnSpc>
                <a:spcPct val="100000"/>
              </a:lnSpc>
              <a:buNone/>
            </a:pPr>
            <a:r>
              <a:rPr lang="en-US" sz="1100" dirty="0">
                <a:solidFill>
                  <a:srgbClr val="666666"/>
                </a:solidFill>
                <a:latin typeface="Outfit Light" pitchFamily="34" charset="0"/>
                <a:ea typeface="Outfit Light" pitchFamily="34" charset="-122"/>
                <a:cs typeface="Outfit Light" pitchFamily="34" charset="-120"/>
              </a:rPr>
              <a:t>01</a:t>
            </a:r>
            <a:endParaRPr lang="en-US" sz="1100" dirty="0"/>
          </a:p>
        </p:txBody>
      </p:sp>
      <p:sp>
        <p:nvSpPr>
          <p:cNvPr id="6" name="Shape 3"/>
          <p:cNvSpPr/>
          <p:nvPr/>
        </p:nvSpPr>
        <p:spPr>
          <a:xfrm>
            <a:off x="5233360" y="2406551"/>
            <a:ext cx="6296860" cy="19050"/>
          </a:xfrm>
          <a:prstGeom prst="rect">
            <a:avLst/>
          </a:prstGeom>
          <a:solidFill>
            <a:srgbClr val="A2B9F9"/>
          </a:solidFill>
          <a:ln/>
        </p:spPr>
      </p:sp>
      <p:sp>
        <p:nvSpPr>
          <p:cNvPr id="7" name="Text 4"/>
          <p:cNvSpPr/>
          <p:nvPr/>
        </p:nvSpPr>
        <p:spPr>
          <a:xfrm>
            <a:off x="5233360" y="2516981"/>
            <a:ext cx="6296860" cy="226020"/>
          </a:xfrm>
          <a:prstGeom prst="rect">
            <a:avLst/>
          </a:prstGeom>
          <a:noFill/>
          <a:ln/>
        </p:spPr>
        <p:txBody>
          <a:bodyPr wrap="none" lIns="0" tIns="0" rIns="0" bIns="0" rtlCol="0" anchor="t"/>
          <a:lstStyle/>
          <a:p>
            <a:pPr algn="l" indent="0" marL="0">
              <a:lnSpc>
                <a:spcPct val="104000"/>
              </a:lnSpc>
              <a:buNone/>
            </a:pPr>
            <a:r>
              <a:rPr lang="en-US" sz="1400" dirty="0">
                <a:solidFill>
                  <a:srgbClr val="666666"/>
                </a:solidFill>
                <a:latin typeface="Outfit Medium" pitchFamily="34" charset="0"/>
                <a:ea typeface="Outfit Medium" pitchFamily="34" charset="-122"/>
                <a:cs typeface="Outfit Medium" pitchFamily="34" charset="-120"/>
              </a:rPr>
              <a:t>Перегляд кожного аркуша</a:t>
            </a:r>
            <a:endParaRPr lang="en-US" sz="1400" dirty="0"/>
          </a:p>
        </p:txBody>
      </p:sp>
      <p:sp>
        <p:nvSpPr>
          <p:cNvPr id="8" name="Text 5"/>
          <p:cNvSpPr/>
          <p:nvPr/>
        </p:nvSpPr>
        <p:spPr>
          <a:xfrm>
            <a:off x="5233360" y="2809478"/>
            <a:ext cx="6296860" cy="204391"/>
          </a:xfrm>
          <a:prstGeom prst="rect">
            <a:avLst/>
          </a:prstGeom>
          <a:noFill/>
          <a:ln/>
        </p:spPr>
        <p:txBody>
          <a:bodyPr wrap="none" lIns="0" tIns="0" rIns="0" bIns="0" rtlCol="0" anchor="t"/>
          <a:lstStyle/>
          <a:p>
            <a:pPr algn="l" indent="0" marL="0">
              <a:lnSpc>
                <a:spcPct val="118000"/>
              </a:lnSpc>
              <a:buNone/>
            </a:pPr>
            <a:r>
              <a:rPr lang="en-US" sz="1100" dirty="0">
                <a:solidFill>
                  <a:srgbClr val="666666"/>
                </a:solidFill>
                <a:latin typeface="IBM Plex Sans" pitchFamily="34" charset="0"/>
                <a:ea typeface="IBM Plex Sans" pitchFamily="34" charset="-122"/>
                <a:cs typeface="IBM Plex Sans" pitchFamily="34" charset="-120"/>
              </a:rPr>
              <a:t>Детальний аналіз кожного документа у справі.</a:t>
            </a:r>
            <a:endParaRPr lang="en-US" sz="1100" dirty="0"/>
          </a:p>
        </p:txBody>
      </p:sp>
      <p:sp>
        <p:nvSpPr>
          <p:cNvPr id="9" name="Text 6"/>
          <p:cNvSpPr/>
          <p:nvPr/>
        </p:nvSpPr>
        <p:spPr>
          <a:xfrm>
            <a:off x="5233360" y="3233043"/>
            <a:ext cx="289414" cy="180876"/>
          </a:xfrm>
          <a:prstGeom prst="rect">
            <a:avLst/>
          </a:prstGeom>
          <a:noFill/>
          <a:ln/>
        </p:spPr>
        <p:txBody>
          <a:bodyPr wrap="none" lIns="0" tIns="0" rIns="0" bIns="0" rtlCol="0" anchor="ctr"/>
          <a:lstStyle/>
          <a:p>
            <a:pPr algn="l" indent="0" marL="0">
              <a:lnSpc>
                <a:spcPct val="100000"/>
              </a:lnSpc>
              <a:buNone/>
            </a:pPr>
            <a:r>
              <a:rPr lang="en-US" sz="1100" dirty="0">
                <a:solidFill>
                  <a:srgbClr val="666666"/>
                </a:solidFill>
                <a:latin typeface="Outfit Light" pitchFamily="34" charset="0"/>
                <a:ea typeface="Outfit Light" pitchFamily="34" charset="-122"/>
                <a:cs typeface="Outfit Light" pitchFamily="34" charset="-120"/>
              </a:rPr>
              <a:t>02</a:t>
            </a:r>
            <a:endParaRPr lang="en-US" sz="1100" dirty="0"/>
          </a:p>
        </p:txBody>
      </p:sp>
      <p:sp>
        <p:nvSpPr>
          <p:cNvPr id="10" name="Shape 7"/>
          <p:cNvSpPr/>
          <p:nvPr/>
        </p:nvSpPr>
        <p:spPr>
          <a:xfrm>
            <a:off x="5233360" y="3459857"/>
            <a:ext cx="6296860" cy="19050"/>
          </a:xfrm>
          <a:prstGeom prst="rect">
            <a:avLst/>
          </a:prstGeom>
          <a:solidFill>
            <a:srgbClr val="A2B9F9"/>
          </a:solidFill>
          <a:ln/>
        </p:spPr>
      </p:sp>
      <p:sp>
        <p:nvSpPr>
          <p:cNvPr id="11" name="Text 8"/>
          <p:cNvSpPr/>
          <p:nvPr/>
        </p:nvSpPr>
        <p:spPr>
          <a:xfrm>
            <a:off x="5233360" y="3570287"/>
            <a:ext cx="6296860" cy="226020"/>
          </a:xfrm>
          <a:prstGeom prst="rect">
            <a:avLst/>
          </a:prstGeom>
          <a:noFill/>
          <a:ln/>
        </p:spPr>
        <p:txBody>
          <a:bodyPr wrap="none" lIns="0" tIns="0" rIns="0" bIns="0" rtlCol="0" anchor="t"/>
          <a:lstStyle/>
          <a:p>
            <a:pPr algn="l" indent="0" marL="0">
              <a:lnSpc>
                <a:spcPct val="104000"/>
              </a:lnSpc>
              <a:buNone/>
            </a:pPr>
            <a:r>
              <a:rPr lang="en-US" sz="1400" dirty="0">
                <a:solidFill>
                  <a:srgbClr val="666666"/>
                </a:solidFill>
                <a:latin typeface="Outfit Medium" pitchFamily="34" charset="0"/>
                <a:ea typeface="Outfit Medium" pitchFamily="34" charset="-122"/>
                <a:cs typeface="Outfit Medium" pitchFamily="34" charset="-120"/>
              </a:rPr>
              <a:t>Якість номенклатури</a:t>
            </a:r>
            <a:endParaRPr lang="en-US" sz="1400" dirty="0"/>
          </a:p>
        </p:txBody>
      </p:sp>
      <p:sp>
        <p:nvSpPr>
          <p:cNvPr id="12" name="Text 9"/>
          <p:cNvSpPr/>
          <p:nvPr/>
        </p:nvSpPr>
        <p:spPr>
          <a:xfrm>
            <a:off x="5233360" y="3862784"/>
            <a:ext cx="6296860" cy="204391"/>
          </a:xfrm>
          <a:prstGeom prst="rect">
            <a:avLst/>
          </a:prstGeom>
          <a:noFill/>
          <a:ln/>
        </p:spPr>
        <p:txBody>
          <a:bodyPr wrap="none" lIns="0" tIns="0" rIns="0" bIns="0" rtlCol="0" anchor="t"/>
          <a:lstStyle/>
          <a:p>
            <a:pPr algn="l" indent="0" marL="0">
              <a:lnSpc>
                <a:spcPct val="118000"/>
              </a:lnSpc>
              <a:buNone/>
            </a:pPr>
            <a:r>
              <a:rPr lang="en-US" sz="1100" dirty="0">
                <a:solidFill>
                  <a:srgbClr val="666666"/>
                </a:solidFill>
                <a:latin typeface="IBM Plex Sans" pitchFamily="34" charset="0"/>
                <a:ea typeface="IBM Plex Sans" pitchFamily="34" charset="-122"/>
                <a:cs typeface="IBM Plex Sans" pitchFamily="34" charset="-120"/>
              </a:rPr>
              <a:t>Перевірка повноти та актуальності чинної номенклатури справ.</a:t>
            </a:r>
            <a:endParaRPr lang="en-US" sz="1100" dirty="0"/>
          </a:p>
        </p:txBody>
      </p:sp>
      <p:sp>
        <p:nvSpPr>
          <p:cNvPr id="13" name="Text 10"/>
          <p:cNvSpPr/>
          <p:nvPr/>
        </p:nvSpPr>
        <p:spPr>
          <a:xfrm>
            <a:off x="5233360" y="4286349"/>
            <a:ext cx="289414" cy="180876"/>
          </a:xfrm>
          <a:prstGeom prst="rect">
            <a:avLst/>
          </a:prstGeom>
          <a:noFill/>
          <a:ln/>
        </p:spPr>
        <p:txBody>
          <a:bodyPr wrap="none" lIns="0" tIns="0" rIns="0" bIns="0" rtlCol="0" anchor="ctr"/>
          <a:lstStyle/>
          <a:p>
            <a:pPr algn="l" indent="0" marL="0">
              <a:lnSpc>
                <a:spcPct val="100000"/>
              </a:lnSpc>
              <a:buNone/>
            </a:pPr>
            <a:r>
              <a:rPr lang="en-US" sz="1100" dirty="0">
                <a:solidFill>
                  <a:srgbClr val="666666"/>
                </a:solidFill>
                <a:latin typeface="Outfit Light" pitchFamily="34" charset="0"/>
                <a:ea typeface="Outfit Light" pitchFamily="34" charset="-122"/>
                <a:cs typeface="Outfit Light" pitchFamily="34" charset="-120"/>
              </a:rPr>
              <a:t>03</a:t>
            </a:r>
            <a:endParaRPr lang="en-US" sz="1100" dirty="0"/>
          </a:p>
        </p:txBody>
      </p:sp>
      <p:sp>
        <p:nvSpPr>
          <p:cNvPr id="14" name="Shape 11"/>
          <p:cNvSpPr/>
          <p:nvPr/>
        </p:nvSpPr>
        <p:spPr>
          <a:xfrm>
            <a:off x="5233360" y="4513163"/>
            <a:ext cx="6296860" cy="19050"/>
          </a:xfrm>
          <a:prstGeom prst="rect">
            <a:avLst/>
          </a:prstGeom>
          <a:solidFill>
            <a:srgbClr val="A2B9F9"/>
          </a:solidFill>
          <a:ln/>
        </p:spPr>
      </p:sp>
      <p:sp>
        <p:nvSpPr>
          <p:cNvPr id="15" name="Text 12"/>
          <p:cNvSpPr/>
          <p:nvPr/>
        </p:nvSpPr>
        <p:spPr>
          <a:xfrm>
            <a:off x="5233360" y="4623594"/>
            <a:ext cx="6296860" cy="226020"/>
          </a:xfrm>
          <a:prstGeom prst="rect">
            <a:avLst/>
          </a:prstGeom>
          <a:noFill/>
          <a:ln/>
        </p:spPr>
        <p:txBody>
          <a:bodyPr wrap="none" lIns="0" tIns="0" rIns="0" bIns="0" rtlCol="0" anchor="t"/>
          <a:lstStyle/>
          <a:p>
            <a:pPr algn="l" indent="0" marL="0">
              <a:lnSpc>
                <a:spcPct val="104000"/>
              </a:lnSpc>
              <a:buNone/>
            </a:pPr>
            <a:r>
              <a:rPr lang="en-US" sz="1400" dirty="0">
                <a:solidFill>
                  <a:srgbClr val="666666"/>
                </a:solidFill>
                <a:latin typeface="Outfit Medium" pitchFamily="34" charset="0"/>
                <a:ea typeface="Outfit Medium" pitchFamily="34" charset="-122"/>
                <a:cs typeface="Outfit Medium" pitchFamily="34" charset="-120"/>
              </a:rPr>
              <a:t>Строки зберігання</a:t>
            </a:r>
            <a:endParaRPr lang="en-US" sz="1400" dirty="0"/>
          </a:p>
        </p:txBody>
      </p:sp>
      <p:sp>
        <p:nvSpPr>
          <p:cNvPr id="16" name="Text 13"/>
          <p:cNvSpPr/>
          <p:nvPr/>
        </p:nvSpPr>
        <p:spPr>
          <a:xfrm>
            <a:off x="5233360" y="4916091"/>
            <a:ext cx="6296860" cy="204391"/>
          </a:xfrm>
          <a:prstGeom prst="rect">
            <a:avLst/>
          </a:prstGeom>
          <a:noFill/>
          <a:ln/>
        </p:spPr>
        <p:txBody>
          <a:bodyPr wrap="none" lIns="0" tIns="0" rIns="0" bIns="0" rtlCol="0" anchor="t"/>
          <a:lstStyle/>
          <a:p>
            <a:pPr algn="l" indent="0" marL="0">
              <a:lnSpc>
                <a:spcPct val="118000"/>
              </a:lnSpc>
              <a:buNone/>
            </a:pPr>
            <a:r>
              <a:rPr lang="en-US" sz="1100" dirty="0">
                <a:solidFill>
                  <a:srgbClr val="666666"/>
                </a:solidFill>
                <a:latin typeface="IBM Plex Sans" pitchFamily="34" charset="0"/>
                <a:ea typeface="IBM Plex Sans" pitchFamily="34" charset="-122"/>
                <a:cs typeface="IBM Plex Sans" pitchFamily="34" charset="-120"/>
              </a:rPr>
              <a:t>Контроль правильності визначення строків зберігання документів.</a:t>
            </a:r>
            <a:endParaRPr lang="en-US" sz="1100" dirty="0"/>
          </a:p>
        </p:txBody>
      </p:sp>
      <p:sp>
        <p:nvSpPr>
          <p:cNvPr id="17" name="Text 14"/>
          <p:cNvSpPr/>
          <p:nvPr/>
        </p:nvSpPr>
        <p:spPr>
          <a:xfrm>
            <a:off x="5233360" y="5339655"/>
            <a:ext cx="289414" cy="180876"/>
          </a:xfrm>
          <a:prstGeom prst="rect">
            <a:avLst/>
          </a:prstGeom>
          <a:noFill/>
          <a:ln/>
        </p:spPr>
        <p:txBody>
          <a:bodyPr wrap="none" lIns="0" tIns="0" rIns="0" bIns="0" rtlCol="0" anchor="ctr"/>
          <a:lstStyle/>
          <a:p>
            <a:pPr algn="l" indent="0" marL="0">
              <a:lnSpc>
                <a:spcPct val="100000"/>
              </a:lnSpc>
              <a:buNone/>
            </a:pPr>
            <a:r>
              <a:rPr lang="en-US" sz="1100" dirty="0">
                <a:solidFill>
                  <a:srgbClr val="666666"/>
                </a:solidFill>
                <a:latin typeface="Outfit Light" pitchFamily="34" charset="0"/>
                <a:ea typeface="Outfit Light" pitchFamily="34" charset="-122"/>
                <a:cs typeface="Outfit Light" pitchFamily="34" charset="-120"/>
              </a:rPr>
              <a:t>04</a:t>
            </a:r>
            <a:endParaRPr lang="en-US" sz="1100" dirty="0"/>
          </a:p>
        </p:txBody>
      </p:sp>
      <p:sp>
        <p:nvSpPr>
          <p:cNvPr id="18" name="Shape 15"/>
          <p:cNvSpPr/>
          <p:nvPr/>
        </p:nvSpPr>
        <p:spPr>
          <a:xfrm>
            <a:off x="5233360" y="5566470"/>
            <a:ext cx="6296860" cy="19050"/>
          </a:xfrm>
          <a:prstGeom prst="rect">
            <a:avLst/>
          </a:prstGeom>
          <a:solidFill>
            <a:srgbClr val="A2B9F9"/>
          </a:solidFill>
          <a:ln/>
        </p:spPr>
      </p:sp>
      <p:sp>
        <p:nvSpPr>
          <p:cNvPr id="19" name="Text 16"/>
          <p:cNvSpPr/>
          <p:nvPr/>
        </p:nvSpPr>
        <p:spPr>
          <a:xfrm>
            <a:off x="5233360" y="5676900"/>
            <a:ext cx="6296860" cy="226020"/>
          </a:xfrm>
          <a:prstGeom prst="rect">
            <a:avLst/>
          </a:prstGeom>
          <a:noFill/>
          <a:ln/>
        </p:spPr>
        <p:txBody>
          <a:bodyPr wrap="none" lIns="0" tIns="0" rIns="0" bIns="0" rtlCol="0" anchor="t"/>
          <a:lstStyle/>
          <a:p>
            <a:pPr algn="l" indent="0" marL="0">
              <a:lnSpc>
                <a:spcPct val="104000"/>
              </a:lnSpc>
              <a:buNone/>
            </a:pPr>
            <a:r>
              <a:rPr lang="en-US" sz="1400" dirty="0">
                <a:solidFill>
                  <a:srgbClr val="666666"/>
                </a:solidFill>
                <a:latin typeface="Outfit Medium" pitchFamily="34" charset="0"/>
                <a:ea typeface="Outfit Medium" pitchFamily="34" charset="-122"/>
                <a:cs typeface="Outfit Medium" pitchFamily="34" charset="-120"/>
              </a:rPr>
              <a:t>Оформлення справ</a:t>
            </a:r>
            <a:endParaRPr lang="en-US" sz="1400" dirty="0"/>
          </a:p>
        </p:txBody>
      </p:sp>
      <p:sp>
        <p:nvSpPr>
          <p:cNvPr id="20" name="Text 17"/>
          <p:cNvSpPr/>
          <p:nvPr/>
        </p:nvSpPr>
        <p:spPr>
          <a:xfrm>
            <a:off x="5233360" y="5969397"/>
            <a:ext cx="6296860" cy="204391"/>
          </a:xfrm>
          <a:prstGeom prst="rect">
            <a:avLst/>
          </a:prstGeom>
          <a:noFill/>
          <a:ln/>
        </p:spPr>
        <p:txBody>
          <a:bodyPr wrap="none" lIns="0" tIns="0" rIns="0" bIns="0" rtlCol="0" anchor="t"/>
          <a:lstStyle/>
          <a:p>
            <a:pPr algn="l" indent="0" marL="0">
              <a:lnSpc>
                <a:spcPct val="118000"/>
              </a:lnSpc>
              <a:buNone/>
            </a:pPr>
            <a:r>
              <a:rPr lang="en-US" sz="1100" dirty="0">
                <a:solidFill>
                  <a:srgbClr val="666666"/>
                </a:solidFill>
                <a:latin typeface="IBM Plex Sans" pitchFamily="34" charset="0"/>
                <a:ea typeface="IBM Plex Sans" pitchFamily="34" charset="-122"/>
                <a:cs typeface="IBM Plex Sans" pitchFamily="34" charset="-120"/>
              </a:rPr>
              <a:t>Дотримання встановлених правил оформлення та формування справ.</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646212"/>
            <a:ext cx="10868745" cy="516731"/>
          </a:xfrm>
          <a:prstGeom prst="rect">
            <a:avLst/>
          </a:prstGeom>
          <a:noFill/>
          <a:ln/>
        </p:spPr>
        <p:txBody>
          <a:bodyPr wrap="none" lIns="0" tIns="0" rIns="0" bIns="0" rtlCol="0" anchor="t"/>
          <a:lstStyle/>
          <a:p>
            <a:pPr algn="l" indent="0" marL="0">
              <a:lnSpc>
                <a:spcPct val="104000"/>
              </a:lnSpc>
              <a:buNone/>
            </a:pPr>
            <a:r>
              <a:rPr lang="en-US" sz="3250" dirty="0">
                <a:solidFill>
                  <a:srgbClr val="3F6FF3"/>
                </a:solidFill>
                <a:latin typeface="Outfit Medium" pitchFamily="34" charset="0"/>
                <a:ea typeface="Outfit Medium" pitchFamily="34" charset="-122"/>
                <a:cs typeface="Outfit Medium" pitchFamily="34" charset="-120"/>
              </a:rPr>
              <a:t>Особливості проведення експертизи цінності</a:t>
            </a:r>
            <a:endParaRPr lang="en-US" sz="32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452364"/>
            <a:ext cx="5362044" cy="2183309"/>
          </a:xfrm>
          <a:prstGeom prst="rect">
            <a:avLst/>
          </a:prstGeom>
        </p:spPr>
      </p:pic>
      <p:sp>
        <p:nvSpPr>
          <p:cNvPr id="4" name="Text 1"/>
          <p:cNvSpPr/>
          <p:nvPr/>
        </p:nvSpPr>
        <p:spPr>
          <a:xfrm>
            <a:off x="3243281" y="1576388"/>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000000"/>
                </a:solidFill>
                <a:latin typeface="Outfit Medium" pitchFamily="34" charset="0"/>
                <a:ea typeface="Outfit Medium" pitchFamily="34" charset="-122"/>
                <a:cs typeface="Outfit Medium" pitchFamily="34" charset="-120"/>
              </a:rPr>
              <a:t>1</a:t>
            </a:r>
            <a:endParaRPr lang="en-US" sz="1550" dirty="0"/>
          </a:p>
        </p:txBody>
      </p:sp>
      <p:sp>
        <p:nvSpPr>
          <p:cNvPr id="5" name="Text 2"/>
          <p:cNvSpPr/>
          <p:nvPr/>
        </p:nvSpPr>
        <p:spPr>
          <a:xfrm>
            <a:off x="845819" y="2113855"/>
            <a:ext cx="4993356" cy="258465"/>
          </a:xfrm>
          <a:prstGeom prst="rect">
            <a:avLst/>
          </a:prstGeom>
          <a:noFill/>
          <a:ln/>
        </p:spPr>
        <p:txBody>
          <a:bodyPr wrap="none" lIns="0" tIns="0" rIns="0" bIns="0" rtlCol="0" anchor="t"/>
          <a:lstStyle/>
          <a:p>
            <a:pPr algn="l" indent="0" marL="0">
              <a:lnSpc>
                <a:spcPct val="104000"/>
              </a:lnSpc>
              <a:buNone/>
            </a:pPr>
            <a:r>
              <a:rPr lang="en-US" sz="1600" dirty="0">
                <a:solidFill>
                  <a:srgbClr val="666666"/>
                </a:solidFill>
                <a:latin typeface="Outfit Medium" pitchFamily="34" charset="0"/>
                <a:ea typeface="Outfit Medium" pitchFamily="34" charset="-122"/>
                <a:cs typeface="Outfit Medium" pitchFamily="34" charset="-120"/>
              </a:rPr>
              <a:t>Обчислення строку зберігання</a:t>
            </a:r>
            <a:endParaRPr lang="en-US" sz="1600" dirty="0"/>
          </a:p>
        </p:txBody>
      </p:sp>
      <p:sp>
        <p:nvSpPr>
          <p:cNvPr id="6" name="Text 3"/>
          <p:cNvSpPr/>
          <p:nvPr/>
        </p:nvSpPr>
        <p:spPr>
          <a:xfrm>
            <a:off x="845819" y="2459137"/>
            <a:ext cx="4993356" cy="992188"/>
          </a:xfrm>
          <a:prstGeom prst="rect">
            <a:avLst/>
          </a:prstGeom>
          <a:noFill/>
          <a:ln/>
        </p:spPr>
        <p:txBody>
          <a:bodyPr wrap="square" lIns="0" tIns="0" rIns="0" bIns="0" rtlCol="0" anchor="t">
            <a:normAutofit/>
          </a:bodyPr>
          <a:lstStyle/>
          <a:p>
            <a:pPr algn="l" indent="0" marL="0">
              <a:lnSpc>
                <a:spcPct val="125000"/>
              </a:lnSpc>
              <a:buNone/>
            </a:pPr>
            <a:r>
              <a:rPr lang="en-US" sz="1300" dirty="0">
                <a:solidFill>
                  <a:srgbClr val="666666"/>
                </a:solidFill>
                <a:latin typeface="IBM Plex Sans" pitchFamily="34" charset="0"/>
                <a:ea typeface="IBM Plex Sans" pitchFamily="34" charset="-122"/>
                <a:cs typeface="IBM Plex Sans" pitchFamily="34" charset="-120"/>
              </a:rPr>
              <a:t>Строк зберігання документів обчислюється з 01 січня року, наступного за роком закінчення справи. Наприклад, для справ, завершених у 2024 році, обчислення починається з 01 січня 2025 року.</a:t>
            </a:r>
            <a:endParaRPr lang="en-US" sz="13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176" y="1452364"/>
            <a:ext cx="5362044" cy="2183309"/>
          </a:xfrm>
          <a:prstGeom prst="rect">
            <a:avLst/>
          </a:prstGeom>
        </p:spPr>
      </p:pic>
      <p:sp>
        <p:nvSpPr>
          <p:cNvPr id="8" name="Text 4"/>
          <p:cNvSpPr/>
          <p:nvPr/>
        </p:nvSpPr>
        <p:spPr>
          <a:xfrm>
            <a:off x="8749982" y="1576388"/>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000000"/>
                </a:solidFill>
                <a:latin typeface="Outfit Medium" pitchFamily="34" charset="0"/>
                <a:ea typeface="Outfit Medium" pitchFamily="34" charset="-122"/>
                <a:cs typeface="Outfit Medium" pitchFamily="34" charset="-120"/>
              </a:rPr>
              <a:t>2</a:t>
            </a:r>
            <a:endParaRPr lang="en-US" sz="1550" dirty="0"/>
          </a:p>
        </p:txBody>
      </p:sp>
      <p:sp>
        <p:nvSpPr>
          <p:cNvPr id="9" name="Text 5"/>
          <p:cNvSpPr/>
          <p:nvPr/>
        </p:nvSpPr>
        <p:spPr>
          <a:xfrm>
            <a:off x="6352520" y="2113855"/>
            <a:ext cx="4993356" cy="258465"/>
          </a:xfrm>
          <a:prstGeom prst="rect">
            <a:avLst/>
          </a:prstGeom>
          <a:noFill/>
          <a:ln/>
        </p:spPr>
        <p:txBody>
          <a:bodyPr wrap="none" lIns="0" tIns="0" rIns="0" bIns="0" rtlCol="0" anchor="t"/>
          <a:lstStyle/>
          <a:p>
            <a:pPr algn="l" indent="0" marL="0">
              <a:lnSpc>
                <a:spcPct val="104000"/>
              </a:lnSpc>
              <a:buNone/>
            </a:pPr>
            <a:r>
              <a:rPr lang="en-US" sz="1600" dirty="0">
                <a:solidFill>
                  <a:srgbClr val="666666"/>
                </a:solidFill>
                <a:latin typeface="Outfit Medium" pitchFamily="34" charset="0"/>
                <a:ea typeface="Outfit Medium" pitchFamily="34" charset="-122"/>
                <a:cs typeface="Outfit Medium" pitchFamily="34" charset="-120"/>
              </a:rPr>
              <a:t>Заборона відбору за заголовками</a:t>
            </a:r>
            <a:endParaRPr lang="en-US" sz="1600" dirty="0"/>
          </a:p>
        </p:txBody>
      </p:sp>
      <p:sp>
        <p:nvSpPr>
          <p:cNvPr id="10" name="Text 6"/>
          <p:cNvSpPr/>
          <p:nvPr/>
        </p:nvSpPr>
        <p:spPr>
          <a:xfrm>
            <a:off x="6352520" y="2459137"/>
            <a:ext cx="4993356" cy="744141"/>
          </a:xfrm>
          <a:prstGeom prst="rect">
            <a:avLst/>
          </a:prstGeom>
          <a:noFill/>
          <a:ln/>
        </p:spPr>
        <p:txBody>
          <a:bodyPr wrap="square" lIns="0" tIns="0" rIns="0" bIns="0" rtlCol="0" anchor="t">
            <a:normAutofit/>
          </a:bodyPr>
          <a:lstStyle/>
          <a:p>
            <a:pPr algn="l" indent="0" marL="0">
              <a:lnSpc>
                <a:spcPct val="125000"/>
              </a:lnSpc>
              <a:buNone/>
            </a:pPr>
            <a:r>
              <a:rPr lang="en-US" sz="1300" dirty="0">
                <a:solidFill>
                  <a:srgbClr val="666666"/>
                </a:solidFill>
                <a:latin typeface="IBM Plex Sans" pitchFamily="34" charset="0"/>
                <a:ea typeface="IBM Plex Sans" pitchFamily="34" charset="-122"/>
                <a:cs typeface="IBM Plex Sans" pitchFamily="34" charset="-120"/>
              </a:rPr>
              <a:t>Категорично забороняється відбір документів для подальшого зберігання або знищення лише на підставі заголовків справ в опису або номенклатурі.</a:t>
            </a:r>
            <a:endParaRPr lang="en-US" sz="1300" dirty="0"/>
          </a:p>
        </p:txBody>
      </p:sp>
      <p:pic>
        <p:nvPicPr>
          <p:cNvPr id="11"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780334"/>
            <a:ext cx="5362044" cy="2431355"/>
          </a:xfrm>
          <a:prstGeom prst="rect">
            <a:avLst/>
          </a:prstGeom>
        </p:spPr>
      </p:pic>
      <p:sp>
        <p:nvSpPr>
          <p:cNvPr id="12" name="Text 7"/>
          <p:cNvSpPr/>
          <p:nvPr/>
        </p:nvSpPr>
        <p:spPr>
          <a:xfrm>
            <a:off x="3243281" y="3904357"/>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000000"/>
                </a:solidFill>
                <a:latin typeface="Outfit Medium" pitchFamily="34" charset="0"/>
                <a:ea typeface="Outfit Medium" pitchFamily="34" charset="-122"/>
                <a:cs typeface="Outfit Medium" pitchFamily="34" charset="-120"/>
              </a:rPr>
              <a:t>3</a:t>
            </a:r>
            <a:endParaRPr lang="en-US" sz="1550" dirty="0"/>
          </a:p>
        </p:txBody>
      </p:sp>
      <p:sp>
        <p:nvSpPr>
          <p:cNvPr id="13" name="Text 8"/>
          <p:cNvSpPr/>
          <p:nvPr/>
        </p:nvSpPr>
        <p:spPr>
          <a:xfrm>
            <a:off x="845819" y="4441825"/>
            <a:ext cx="4993356" cy="258465"/>
          </a:xfrm>
          <a:prstGeom prst="rect">
            <a:avLst/>
          </a:prstGeom>
          <a:noFill/>
          <a:ln/>
        </p:spPr>
        <p:txBody>
          <a:bodyPr wrap="none" lIns="0" tIns="0" rIns="0" bIns="0" rtlCol="0" anchor="t"/>
          <a:lstStyle/>
          <a:p>
            <a:pPr algn="l" indent="0" marL="0">
              <a:lnSpc>
                <a:spcPct val="104000"/>
              </a:lnSpc>
              <a:buNone/>
            </a:pPr>
            <a:r>
              <a:rPr lang="en-US" sz="1600" dirty="0">
                <a:solidFill>
                  <a:srgbClr val="666666"/>
                </a:solidFill>
                <a:latin typeface="Outfit Medium" pitchFamily="34" charset="0"/>
                <a:ea typeface="Outfit Medium" pitchFamily="34" charset="-122"/>
                <a:cs typeface="Outfit Medium" pitchFamily="34" charset="-120"/>
              </a:rPr>
              <a:t>Переформування справ з "ЕПК"</a:t>
            </a:r>
            <a:endParaRPr lang="en-US" sz="1600" dirty="0"/>
          </a:p>
        </p:txBody>
      </p:sp>
      <p:sp>
        <p:nvSpPr>
          <p:cNvPr id="14" name="Text 9"/>
          <p:cNvSpPr/>
          <p:nvPr/>
        </p:nvSpPr>
        <p:spPr>
          <a:xfrm>
            <a:off x="845819" y="4787106"/>
            <a:ext cx="4993356" cy="1240234"/>
          </a:xfrm>
          <a:prstGeom prst="rect">
            <a:avLst/>
          </a:prstGeom>
          <a:noFill/>
          <a:ln/>
        </p:spPr>
        <p:txBody>
          <a:bodyPr wrap="square" lIns="0" tIns="0" rIns="0" bIns="0" rtlCol="0" anchor="t">
            <a:normAutofit/>
          </a:bodyPr>
          <a:lstStyle/>
          <a:p>
            <a:pPr algn="l" indent="0" marL="0">
              <a:lnSpc>
                <a:spcPct val="125000"/>
              </a:lnSpc>
              <a:buNone/>
            </a:pPr>
            <a:r>
              <a:rPr lang="en-US" sz="1300" dirty="0">
                <a:solidFill>
                  <a:srgbClr val="666666"/>
                </a:solidFill>
                <a:latin typeface="IBM Plex Sans" pitchFamily="34" charset="0"/>
                <a:ea typeface="IBM Plex Sans" pitchFamily="34" charset="-122"/>
                <a:cs typeface="IBM Plex Sans" pitchFamily="34" charset="-120"/>
              </a:rPr>
              <a:t>Справи з позначкою «ЕПК», що містять документи постійного зберігання, підлягають переформуванню. Документи постійного зберігання вилучаються та об'єднуються у самостійні або приєднуються до однорідних справ. Оправлення нових справ здійснюється лише після завершення експертизи.</a:t>
            </a:r>
            <a:endParaRPr lang="en-US" sz="1300" dirty="0"/>
          </a:p>
        </p:txBody>
      </p:sp>
      <p:pic>
        <p:nvPicPr>
          <p:cNvPr id="15"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8176" y="3780334"/>
            <a:ext cx="5362044" cy="2431355"/>
          </a:xfrm>
          <a:prstGeom prst="rect">
            <a:avLst/>
          </a:prstGeom>
        </p:spPr>
      </p:pic>
      <p:sp>
        <p:nvSpPr>
          <p:cNvPr id="16" name="Text 10"/>
          <p:cNvSpPr/>
          <p:nvPr/>
        </p:nvSpPr>
        <p:spPr>
          <a:xfrm>
            <a:off x="8749982" y="3904357"/>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000000"/>
                </a:solidFill>
                <a:latin typeface="Outfit Medium" pitchFamily="34" charset="0"/>
                <a:ea typeface="Outfit Medium" pitchFamily="34" charset="-122"/>
                <a:cs typeface="Outfit Medium" pitchFamily="34" charset="-120"/>
              </a:rPr>
              <a:t>4</a:t>
            </a:r>
            <a:endParaRPr lang="en-US" sz="1550" dirty="0"/>
          </a:p>
        </p:txBody>
      </p:sp>
      <p:sp>
        <p:nvSpPr>
          <p:cNvPr id="17" name="Text 11"/>
          <p:cNvSpPr/>
          <p:nvPr/>
        </p:nvSpPr>
        <p:spPr>
          <a:xfrm>
            <a:off x="6352520" y="4441825"/>
            <a:ext cx="4993356" cy="258465"/>
          </a:xfrm>
          <a:prstGeom prst="rect">
            <a:avLst/>
          </a:prstGeom>
          <a:noFill/>
          <a:ln/>
        </p:spPr>
        <p:txBody>
          <a:bodyPr wrap="none" lIns="0" tIns="0" rIns="0" bIns="0" rtlCol="0" anchor="t"/>
          <a:lstStyle/>
          <a:p>
            <a:pPr algn="l" indent="0" marL="0">
              <a:lnSpc>
                <a:spcPct val="104000"/>
              </a:lnSpc>
              <a:buNone/>
            </a:pPr>
            <a:r>
              <a:rPr lang="en-US" sz="1600" dirty="0">
                <a:solidFill>
                  <a:srgbClr val="666666"/>
                </a:solidFill>
                <a:latin typeface="Outfit Medium" pitchFamily="34" charset="0"/>
                <a:ea typeface="Outfit Medium" pitchFamily="34" charset="-122"/>
                <a:cs typeface="Outfit Medium" pitchFamily="34" charset="-120"/>
              </a:rPr>
              <a:t>Вилучення дублетів та зайвих документів</a:t>
            </a:r>
            <a:endParaRPr lang="en-US" sz="1600" dirty="0"/>
          </a:p>
        </p:txBody>
      </p:sp>
      <p:sp>
        <p:nvSpPr>
          <p:cNvPr id="18" name="Text 12"/>
          <p:cNvSpPr/>
          <p:nvPr/>
        </p:nvSpPr>
        <p:spPr>
          <a:xfrm>
            <a:off x="6352520" y="4787106"/>
            <a:ext cx="4993356" cy="992188"/>
          </a:xfrm>
          <a:prstGeom prst="rect">
            <a:avLst/>
          </a:prstGeom>
          <a:noFill/>
          <a:ln/>
        </p:spPr>
        <p:txBody>
          <a:bodyPr wrap="square" lIns="0" tIns="0" rIns="0" bIns="0" rtlCol="0" anchor="t">
            <a:normAutofit/>
          </a:bodyPr>
          <a:lstStyle/>
          <a:p>
            <a:pPr algn="l" indent="0" marL="0">
              <a:lnSpc>
                <a:spcPct val="125000"/>
              </a:lnSpc>
              <a:buNone/>
            </a:pPr>
            <a:r>
              <a:rPr lang="en-US" sz="1300" dirty="0">
                <a:solidFill>
                  <a:srgbClr val="666666"/>
                </a:solidFill>
                <a:latin typeface="IBM Plex Sans" pitchFamily="34" charset="0"/>
                <a:ea typeface="IBM Plex Sans" pitchFamily="34" charset="-122"/>
                <a:cs typeface="IBM Plex Sans" pitchFamily="34" charset="-120"/>
              </a:rPr>
              <a:t>Під час проведення експертизи виявляються та вилучаються дублетні документи, ті, що не стосуються справи, чернетки, неоформлені копії, а також металеві скріплення зі справ постійного та тривалого (понад 10 років) зберігання.</a:t>
            </a:r>
            <a:endParaRPr lang="en-US" sz="13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36674"/>
            <a:ext cx="6296860" cy="1015206"/>
          </a:xfrm>
          <a:prstGeom prst="rect">
            <a:avLst/>
          </a:prstGeom>
          <a:noFill/>
          <a:ln/>
        </p:spPr>
        <p:txBody>
          <a:bodyPr wrap="square" lIns="0" tIns="0" rIns="0" bIns="0" rtlCol="0" anchor="t">
            <a:normAutofit/>
          </a:bodyPr>
          <a:lstStyle/>
          <a:p>
            <a:pPr algn="l" indent="0" marL="0">
              <a:lnSpc>
                <a:spcPct val="104000"/>
              </a:lnSpc>
              <a:buNone/>
            </a:pPr>
            <a:r>
              <a:rPr lang="en-US" sz="3150" dirty="0">
                <a:solidFill>
                  <a:srgbClr val="3F6FF3"/>
                </a:solidFill>
                <a:latin typeface="Outfit Medium" pitchFamily="34" charset="0"/>
                <a:ea typeface="Outfit Medium" pitchFamily="34" charset="-122"/>
                <a:cs typeface="Outfit Medium" pitchFamily="34" charset="-120"/>
              </a:rPr>
              <a:t>Підготовка документів до передавання в архів</a:t>
            </a:r>
            <a:endParaRPr lang="en-US" sz="3150" dirty="0"/>
          </a:p>
        </p:txBody>
      </p:sp>
      <p:sp>
        <p:nvSpPr>
          <p:cNvPr id="4" name="Text 1"/>
          <p:cNvSpPr/>
          <p:nvPr/>
        </p:nvSpPr>
        <p:spPr>
          <a:xfrm>
            <a:off x="661475" y="1761232"/>
            <a:ext cx="6296860" cy="724793"/>
          </a:xfrm>
          <a:prstGeom prst="rect">
            <a:avLst/>
          </a:prstGeom>
          <a:noFill/>
          <a:ln/>
        </p:spPr>
        <p:txBody>
          <a:bodyPr wrap="square" lIns="0" tIns="0" rIns="0" bIns="0" rtlCol="0" anchor="t">
            <a:normAutofit/>
          </a:bodyPr>
          <a:lstStyle/>
          <a:p>
            <a:pPr algn="l" indent="0" marL="0">
              <a:lnSpc>
                <a:spcPct val="124000"/>
              </a:lnSpc>
              <a:buNone/>
            </a:pPr>
            <a:r>
              <a:rPr lang="en-US" sz="1250" dirty="0">
                <a:solidFill>
                  <a:srgbClr val="666666"/>
                </a:solidFill>
                <a:latin typeface="IBM Plex Sans" pitchFamily="34" charset="0"/>
                <a:ea typeface="IBM Plex Sans" pitchFamily="34" charset="-122"/>
                <a:cs typeface="IBM Plex Sans" pitchFamily="34" charset="-120"/>
              </a:rPr>
              <a:t>За результатами експертизи цінності структурні підрозділи готують справи постійного та тривалого зберігання до передавання до архіву установи, виконуючи такі кроки:</a:t>
            </a:r>
            <a:endParaRPr lang="en-US" sz="1250" dirty="0"/>
          </a:p>
        </p:txBody>
      </p:sp>
      <p:pic>
        <p:nvPicPr>
          <p:cNvPr id="5" name="Image 1" descr="preencoded.png">    </p:cNvPr>
          <p:cNvPicPr>
            <a:picLocks noChangeAspect="1"/>
          </p:cNvPicPr>
          <p:nvPr/>
        </p:nvPicPr>
        <p:blipFill>
          <a:blip r:embed="rId2"/>
          <a:stretch>
            <a:fillRect/>
          </a:stretch>
        </p:blipFill>
        <p:spPr>
          <a:xfrm>
            <a:off x="661475" y="2642989"/>
            <a:ext cx="812184" cy="1145580"/>
          </a:xfrm>
          <a:prstGeom prst="rect">
            <a:avLst/>
          </a:prstGeom>
        </p:spPr>
      </p:pic>
      <p:sp>
        <p:nvSpPr>
          <p:cNvPr id="6" name="Text 2"/>
          <p:cNvSpPr/>
          <p:nvPr/>
        </p:nvSpPr>
        <p:spPr>
          <a:xfrm>
            <a:off x="1613157" y="2805410"/>
            <a:ext cx="5345177" cy="253802"/>
          </a:xfrm>
          <a:prstGeom prst="rect">
            <a:avLst/>
          </a:prstGeom>
          <a:noFill/>
          <a:ln/>
        </p:spPr>
        <p:txBody>
          <a:bodyPr wrap="none" lIns="0" tIns="0" rIns="0" bIns="0" rtlCol="0" anchor="t"/>
          <a:lstStyle/>
          <a:p>
            <a:pPr algn="l" indent="0" marL="0">
              <a:lnSpc>
                <a:spcPct val="104000"/>
              </a:lnSpc>
              <a:buNone/>
            </a:pPr>
            <a:r>
              <a:rPr lang="en-US" sz="1550" dirty="0">
                <a:solidFill>
                  <a:srgbClr val="666666"/>
                </a:solidFill>
                <a:latin typeface="Outfit Medium" pitchFamily="34" charset="0"/>
                <a:ea typeface="Outfit Medium" pitchFamily="34" charset="-122"/>
                <a:cs typeface="Outfit Medium" pitchFamily="34" charset="-120"/>
              </a:rPr>
              <a:t>Оформлення справ</a:t>
            </a:r>
            <a:endParaRPr lang="en-US" sz="1550" dirty="0"/>
          </a:p>
        </p:txBody>
      </p:sp>
      <p:sp>
        <p:nvSpPr>
          <p:cNvPr id="7" name="Text 3"/>
          <p:cNvSpPr/>
          <p:nvPr/>
        </p:nvSpPr>
        <p:spPr>
          <a:xfrm>
            <a:off x="1613157" y="3142952"/>
            <a:ext cx="5345177" cy="483195"/>
          </a:xfrm>
          <a:prstGeom prst="rect">
            <a:avLst/>
          </a:prstGeom>
          <a:noFill/>
          <a:ln/>
        </p:spPr>
        <p:txBody>
          <a:bodyPr wrap="square" lIns="0" tIns="0" rIns="0" bIns="0" rtlCol="0" anchor="t">
            <a:normAutofit/>
          </a:bodyPr>
          <a:lstStyle/>
          <a:p>
            <a:pPr algn="l" indent="0" marL="0">
              <a:lnSpc>
                <a:spcPct val="124000"/>
              </a:lnSpc>
              <a:buNone/>
            </a:pPr>
            <a:r>
              <a:rPr lang="en-US" sz="1250" dirty="0">
                <a:solidFill>
                  <a:srgbClr val="666666"/>
                </a:solidFill>
                <a:latin typeface="IBM Plex Sans" pitchFamily="34" charset="0"/>
                <a:ea typeface="IBM Plex Sans" pitchFamily="34" charset="-122"/>
                <a:cs typeface="IBM Plex Sans" pitchFamily="34" charset="-120"/>
              </a:rPr>
              <a:t>Здійснюється оформлення справ відповідно до вимог, визначених у главі 2 розділу VI цих Правил.</a:t>
            </a:r>
            <a:endParaRPr lang="en-US" sz="1250" dirty="0"/>
          </a:p>
        </p:txBody>
      </p:sp>
      <p:pic>
        <p:nvPicPr>
          <p:cNvPr id="8" name="Image 2" descr="preencoded.png">    </p:cNvPr>
          <p:cNvPicPr>
            <a:picLocks noChangeAspect="1"/>
          </p:cNvPicPr>
          <p:nvPr/>
        </p:nvPicPr>
        <p:blipFill>
          <a:blip r:embed="rId3"/>
          <a:stretch>
            <a:fillRect/>
          </a:stretch>
        </p:blipFill>
        <p:spPr>
          <a:xfrm>
            <a:off x="661475" y="3788569"/>
            <a:ext cx="812184" cy="1145580"/>
          </a:xfrm>
          <a:prstGeom prst="rect">
            <a:avLst/>
          </a:prstGeom>
        </p:spPr>
      </p:pic>
      <p:sp>
        <p:nvSpPr>
          <p:cNvPr id="9" name="Text 4"/>
          <p:cNvSpPr/>
          <p:nvPr/>
        </p:nvSpPr>
        <p:spPr>
          <a:xfrm>
            <a:off x="1613157" y="3950990"/>
            <a:ext cx="5345177" cy="253802"/>
          </a:xfrm>
          <a:prstGeom prst="rect">
            <a:avLst/>
          </a:prstGeom>
          <a:noFill/>
          <a:ln/>
        </p:spPr>
        <p:txBody>
          <a:bodyPr wrap="none" lIns="0" tIns="0" rIns="0" bIns="0" rtlCol="0" anchor="t"/>
          <a:lstStyle/>
          <a:p>
            <a:pPr algn="l" indent="0" marL="0">
              <a:lnSpc>
                <a:spcPct val="104000"/>
              </a:lnSpc>
              <a:buNone/>
            </a:pPr>
            <a:r>
              <a:rPr lang="en-US" sz="1550" dirty="0">
                <a:solidFill>
                  <a:srgbClr val="666666"/>
                </a:solidFill>
                <a:latin typeface="Outfit Medium" pitchFamily="34" charset="0"/>
                <a:ea typeface="Outfit Medium" pitchFamily="34" charset="-122"/>
                <a:cs typeface="Outfit Medium" pitchFamily="34" charset="-120"/>
              </a:rPr>
              <a:t>Складання описів</a:t>
            </a:r>
            <a:endParaRPr lang="en-US" sz="1550" dirty="0"/>
          </a:p>
        </p:txBody>
      </p:sp>
      <p:sp>
        <p:nvSpPr>
          <p:cNvPr id="10" name="Text 5"/>
          <p:cNvSpPr/>
          <p:nvPr/>
        </p:nvSpPr>
        <p:spPr>
          <a:xfrm>
            <a:off x="1613157" y="4288532"/>
            <a:ext cx="5345177" cy="483195"/>
          </a:xfrm>
          <a:prstGeom prst="rect">
            <a:avLst/>
          </a:prstGeom>
          <a:noFill/>
          <a:ln/>
        </p:spPr>
        <p:txBody>
          <a:bodyPr wrap="square" lIns="0" tIns="0" rIns="0" bIns="0" rtlCol="0" anchor="t">
            <a:normAutofit/>
          </a:bodyPr>
          <a:lstStyle/>
          <a:p>
            <a:pPr algn="l" indent="0" marL="0">
              <a:lnSpc>
                <a:spcPct val="124000"/>
              </a:lnSpc>
              <a:buNone/>
            </a:pPr>
            <a:r>
              <a:rPr lang="en-US" sz="1250" dirty="0">
                <a:solidFill>
                  <a:srgbClr val="666666"/>
                </a:solidFill>
                <a:latin typeface="IBM Plex Sans" pitchFamily="34" charset="0"/>
                <a:ea typeface="IBM Plex Sans" pitchFamily="34" charset="-122"/>
                <a:cs typeface="IBM Plex Sans" pitchFamily="34" charset="-120"/>
              </a:rPr>
              <a:t>Здійснюється складання описів справ структурного підрозділу згідно з вимогами, визначеними у главі 3 розділу VI цих Правил.</a:t>
            </a:r>
            <a:endParaRPr lang="en-US" sz="1250" dirty="0"/>
          </a:p>
        </p:txBody>
      </p:sp>
      <p:pic>
        <p:nvPicPr>
          <p:cNvPr id="11" name="Image 3" descr="preencoded.png">    </p:cNvPr>
          <p:cNvPicPr>
            <a:picLocks noChangeAspect="1"/>
          </p:cNvPicPr>
          <p:nvPr/>
        </p:nvPicPr>
        <p:blipFill>
          <a:blip r:embed="rId4"/>
          <a:stretch>
            <a:fillRect/>
          </a:stretch>
        </p:blipFill>
        <p:spPr>
          <a:xfrm>
            <a:off x="661475" y="4934148"/>
            <a:ext cx="812184" cy="1387177"/>
          </a:xfrm>
          <a:prstGeom prst="rect">
            <a:avLst/>
          </a:prstGeom>
        </p:spPr>
      </p:pic>
      <p:sp>
        <p:nvSpPr>
          <p:cNvPr id="12" name="Text 6"/>
          <p:cNvSpPr/>
          <p:nvPr/>
        </p:nvSpPr>
        <p:spPr>
          <a:xfrm>
            <a:off x="1613157" y="5096570"/>
            <a:ext cx="5345177" cy="253802"/>
          </a:xfrm>
          <a:prstGeom prst="rect">
            <a:avLst/>
          </a:prstGeom>
          <a:noFill/>
          <a:ln/>
        </p:spPr>
        <p:txBody>
          <a:bodyPr wrap="none" lIns="0" tIns="0" rIns="0" bIns="0" rtlCol="0" anchor="t"/>
          <a:lstStyle/>
          <a:p>
            <a:pPr algn="l" indent="0" marL="0">
              <a:lnSpc>
                <a:spcPct val="104000"/>
              </a:lnSpc>
              <a:buNone/>
            </a:pPr>
            <a:r>
              <a:rPr lang="en-US" sz="1550" dirty="0">
                <a:solidFill>
                  <a:srgbClr val="666666"/>
                </a:solidFill>
                <a:latin typeface="Outfit Medium" pitchFamily="34" charset="0"/>
                <a:ea typeface="Outfit Medium" pitchFamily="34" charset="-122"/>
                <a:cs typeface="Outfit Medium" pitchFamily="34" charset="-120"/>
              </a:rPr>
              <a:t>Вилучення документів</a:t>
            </a:r>
            <a:endParaRPr lang="en-US" sz="1550" dirty="0"/>
          </a:p>
        </p:txBody>
      </p:sp>
      <p:sp>
        <p:nvSpPr>
          <p:cNvPr id="13" name="Text 7"/>
          <p:cNvSpPr/>
          <p:nvPr/>
        </p:nvSpPr>
        <p:spPr>
          <a:xfrm>
            <a:off x="1613157" y="5434112"/>
            <a:ext cx="5345177" cy="724793"/>
          </a:xfrm>
          <a:prstGeom prst="rect">
            <a:avLst/>
          </a:prstGeom>
          <a:noFill/>
          <a:ln/>
        </p:spPr>
        <p:txBody>
          <a:bodyPr wrap="square" lIns="0" tIns="0" rIns="0" bIns="0" rtlCol="0" anchor="t">
            <a:normAutofit/>
          </a:bodyPr>
          <a:lstStyle/>
          <a:p>
            <a:pPr algn="l" indent="0" marL="0">
              <a:lnSpc>
                <a:spcPct val="124000"/>
              </a:lnSpc>
              <a:buNone/>
            </a:pPr>
            <a:r>
              <a:rPr lang="en-US" sz="1250" dirty="0">
                <a:solidFill>
                  <a:srgbClr val="666666"/>
                </a:solidFill>
                <a:latin typeface="IBM Plex Sans" pitchFamily="34" charset="0"/>
                <a:ea typeface="IBM Plex Sans" pitchFamily="34" charset="-122"/>
                <a:cs typeface="IBM Plex Sans" pitchFamily="34" charset="-120"/>
              </a:rPr>
              <a:t>На підставі номенклатур справ формуються акти про вилучення для знищення документів, не внесених до НАФ, відповідно до порядку та форми, визначених у пункті 1 глави 3 розділу V цих Правил.</a:t>
            </a:r>
            <a:endParaRPr lang="en-US" sz="12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33797"/>
            <a:ext cx="6296860" cy="433784"/>
          </a:xfrm>
          <a:prstGeom prst="rect">
            <a:avLst/>
          </a:prstGeom>
          <a:noFill/>
          <a:ln/>
        </p:spPr>
        <p:txBody>
          <a:bodyPr wrap="none" lIns="0" tIns="0" rIns="0" bIns="0" rtlCol="0" anchor="t"/>
          <a:lstStyle/>
          <a:p>
            <a:pPr algn="l" indent="0" marL="0">
              <a:lnSpc>
                <a:spcPct val="104000"/>
              </a:lnSpc>
              <a:buNone/>
            </a:pPr>
            <a:r>
              <a:rPr lang="en-US" sz="2700" dirty="0">
                <a:solidFill>
                  <a:srgbClr val="3F6FF3"/>
                </a:solidFill>
                <a:latin typeface="Outfit Medium" pitchFamily="34" charset="0"/>
                <a:ea typeface="Outfit Medium" pitchFamily="34" charset="-122"/>
                <a:cs typeface="Outfit Medium" pitchFamily="34" charset="-120"/>
              </a:rPr>
              <a:t>Дії у разі нестачі документів</a:t>
            </a:r>
            <a:endParaRPr lang="en-US" sz="2700" dirty="0"/>
          </a:p>
        </p:txBody>
      </p:sp>
      <p:sp>
        <p:nvSpPr>
          <p:cNvPr id="4" name="Text 1"/>
          <p:cNvSpPr/>
          <p:nvPr/>
        </p:nvSpPr>
        <p:spPr>
          <a:xfrm>
            <a:off x="661475" y="1120477"/>
            <a:ext cx="6296860"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У процесі експертизи цінності документів може бути виявлена нестача справ. У таких випадках передбачено чіткий алгоритм дій:</a:t>
            </a:r>
            <a:endParaRPr lang="en-US" sz="1050" dirty="0"/>
          </a:p>
        </p:txBody>
      </p:sp>
      <p:pic>
        <p:nvPicPr>
          <p:cNvPr id="5" name="Image 1" descr="preencoded.png">    </p:cNvPr>
          <p:cNvPicPr>
            <a:picLocks noChangeAspect="1"/>
          </p:cNvPicPr>
          <p:nvPr/>
        </p:nvPicPr>
        <p:blipFill>
          <a:blip r:embed="rId2"/>
          <a:stretch>
            <a:fillRect/>
          </a:stretch>
        </p:blipFill>
        <p:spPr>
          <a:xfrm>
            <a:off x="661475" y="1620242"/>
            <a:ext cx="694018" cy="940792"/>
          </a:xfrm>
          <a:prstGeom prst="rect">
            <a:avLst/>
          </a:prstGeom>
        </p:spPr>
      </p:pic>
      <p:sp>
        <p:nvSpPr>
          <p:cNvPr id="6" name="Text 2"/>
          <p:cNvSpPr/>
          <p:nvPr/>
        </p:nvSpPr>
        <p:spPr>
          <a:xfrm>
            <a:off x="1457388" y="1759049"/>
            <a:ext cx="5500947" cy="216892"/>
          </a:xfrm>
          <a:prstGeom prst="rect">
            <a:avLst/>
          </a:prstGeom>
          <a:noFill/>
          <a:ln/>
        </p:spPr>
        <p:txBody>
          <a:bodyPr wrap="none" lIns="0" tIns="0" rIns="0" bIns="0" rtlCol="0" anchor="t"/>
          <a:lstStyle/>
          <a:p>
            <a:pPr algn="l" indent="0" marL="0">
              <a:lnSpc>
                <a:spcPct val="104000"/>
              </a:lnSpc>
              <a:buNone/>
            </a:pPr>
            <a:r>
              <a:rPr lang="en-US" sz="1350" dirty="0">
                <a:solidFill>
                  <a:srgbClr val="666666"/>
                </a:solidFill>
                <a:latin typeface="Outfit Medium" pitchFamily="34" charset="0"/>
                <a:ea typeface="Outfit Medium" pitchFamily="34" charset="-122"/>
                <a:cs typeface="Outfit Medium" pitchFamily="34" charset="-120"/>
              </a:rPr>
              <a:t>Виявлення нестачі</a:t>
            </a:r>
            <a:endParaRPr lang="en-US" sz="1350" dirty="0"/>
          </a:p>
        </p:txBody>
      </p:sp>
      <p:sp>
        <p:nvSpPr>
          <p:cNvPr id="7" name="Text 3"/>
          <p:cNvSpPr/>
          <p:nvPr/>
        </p:nvSpPr>
        <p:spPr>
          <a:xfrm>
            <a:off x="1457388" y="2037060"/>
            <a:ext cx="5500947"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Встановлення відсутності документів або справ, внесених до номенклатури, під час експертизи цінності.</a:t>
            </a:r>
            <a:endParaRPr lang="en-US" sz="1050" dirty="0"/>
          </a:p>
        </p:txBody>
      </p:sp>
      <p:pic>
        <p:nvPicPr>
          <p:cNvPr id="8" name="Image 2" descr="preencoded.png">    </p:cNvPr>
          <p:cNvPicPr>
            <a:picLocks noChangeAspect="1"/>
          </p:cNvPicPr>
          <p:nvPr/>
        </p:nvPicPr>
        <p:blipFill>
          <a:blip r:embed="rId3"/>
          <a:stretch>
            <a:fillRect/>
          </a:stretch>
        </p:blipFill>
        <p:spPr>
          <a:xfrm>
            <a:off x="661475" y="2561034"/>
            <a:ext cx="694018" cy="940792"/>
          </a:xfrm>
          <a:prstGeom prst="rect">
            <a:avLst/>
          </a:prstGeom>
        </p:spPr>
      </p:pic>
      <p:sp>
        <p:nvSpPr>
          <p:cNvPr id="9" name="Text 4"/>
          <p:cNvSpPr/>
          <p:nvPr/>
        </p:nvSpPr>
        <p:spPr>
          <a:xfrm>
            <a:off x="1457388" y="2699841"/>
            <a:ext cx="5500947" cy="216892"/>
          </a:xfrm>
          <a:prstGeom prst="rect">
            <a:avLst/>
          </a:prstGeom>
          <a:noFill/>
          <a:ln/>
        </p:spPr>
        <p:txBody>
          <a:bodyPr wrap="none" lIns="0" tIns="0" rIns="0" bIns="0" rtlCol="0" anchor="t"/>
          <a:lstStyle/>
          <a:p>
            <a:pPr algn="l" indent="0" marL="0">
              <a:lnSpc>
                <a:spcPct val="104000"/>
              </a:lnSpc>
              <a:buNone/>
            </a:pPr>
            <a:r>
              <a:rPr lang="en-US" sz="1350" dirty="0">
                <a:solidFill>
                  <a:srgbClr val="666666"/>
                </a:solidFill>
                <a:latin typeface="Outfit Medium" pitchFamily="34" charset="0"/>
                <a:ea typeface="Outfit Medium" pitchFamily="34" charset="-122"/>
                <a:cs typeface="Outfit Medium" pitchFamily="34" charset="-120"/>
              </a:rPr>
              <a:t>Розшук документів</a:t>
            </a:r>
            <a:endParaRPr lang="en-US" sz="1350" dirty="0"/>
          </a:p>
        </p:txBody>
      </p:sp>
      <p:sp>
        <p:nvSpPr>
          <p:cNvPr id="10" name="Text 5"/>
          <p:cNvSpPr/>
          <p:nvPr/>
        </p:nvSpPr>
        <p:spPr>
          <a:xfrm>
            <a:off x="1457388" y="2977852"/>
            <a:ext cx="5500947"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Відповідні структурні підрозділи установи здійснюють ретельний розшук зниклих документів та справ.</a:t>
            </a:r>
            <a:endParaRPr lang="en-US" sz="1050" dirty="0"/>
          </a:p>
        </p:txBody>
      </p:sp>
      <p:pic>
        <p:nvPicPr>
          <p:cNvPr id="11" name="Image 3" descr="preencoded.png">    </p:cNvPr>
          <p:cNvPicPr>
            <a:picLocks noChangeAspect="1"/>
          </p:cNvPicPr>
          <p:nvPr/>
        </p:nvPicPr>
        <p:blipFill>
          <a:blip r:embed="rId4"/>
          <a:stretch>
            <a:fillRect/>
          </a:stretch>
        </p:blipFill>
        <p:spPr>
          <a:xfrm>
            <a:off x="661475" y="3501827"/>
            <a:ext cx="694018" cy="940792"/>
          </a:xfrm>
          <a:prstGeom prst="rect">
            <a:avLst/>
          </a:prstGeom>
        </p:spPr>
      </p:pic>
      <p:sp>
        <p:nvSpPr>
          <p:cNvPr id="12" name="Text 6"/>
          <p:cNvSpPr/>
          <p:nvPr/>
        </p:nvSpPr>
        <p:spPr>
          <a:xfrm>
            <a:off x="1457388" y="3640634"/>
            <a:ext cx="5500947" cy="216892"/>
          </a:xfrm>
          <a:prstGeom prst="rect">
            <a:avLst/>
          </a:prstGeom>
          <a:noFill/>
          <a:ln/>
        </p:spPr>
        <p:txBody>
          <a:bodyPr wrap="none" lIns="0" tIns="0" rIns="0" bIns="0" rtlCol="0" anchor="t"/>
          <a:lstStyle/>
          <a:p>
            <a:pPr algn="l" indent="0" marL="0">
              <a:lnSpc>
                <a:spcPct val="104000"/>
              </a:lnSpc>
              <a:buNone/>
            </a:pPr>
            <a:r>
              <a:rPr lang="en-US" sz="1350" dirty="0">
                <a:solidFill>
                  <a:srgbClr val="666666"/>
                </a:solidFill>
                <a:latin typeface="Outfit Medium" pitchFamily="34" charset="0"/>
                <a:ea typeface="Outfit Medium" pitchFamily="34" charset="-122"/>
                <a:cs typeface="Outfit Medium" pitchFamily="34" charset="-120"/>
              </a:rPr>
              <a:t>Службове розслідування</a:t>
            </a:r>
            <a:endParaRPr lang="en-US" sz="1350" dirty="0"/>
          </a:p>
        </p:txBody>
      </p:sp>
      <p:sp>
        <p:nvSpPr>
          <p:cNvPr id="13" name="Text 7"/>
          <p:cNvSpPr/>
          <p:nvPr/>
        </p:nvSpPr>
        <p:spPr>
          <a:xfrm>
            <a:off x="1457388" y="3918645"/>
            <a:ext cx="5500947"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У разі негативного результату розшуку створюється комісія для службового розслідування, винних притягують до відповідальності.</a:t>
            </a:r>
            <a:endParaRPr lang="en-US" sz="1050" dirty="0"/>
          </a:p>
        </p:txBody>
      </p:sp>
      <p:pic>
        <p:nvPicPr>
          <p:cNvPr id="14" name="Image 4" descr="preencoded.png">    </p:cNvPr>
          <p:cNvPicPr>
            <a:picLocks noChangeAspect="1"/>
          </p:cNvPicPr>
          <p:nvPr/>
        </p:nvPicPr>
        <p:blipFill>
          <a:blip r:embed="rId5"/>
          <a:stretch>
            <a:fillRect/>
          </a:stretch>
        </p:blipFill>
        <p:spPr>
          <a:xfrm>
            <a:off x="661475" y="4442619"/>
            <a:ext cx="694018" cy="940792"/>
          </a:xfrm>
          <a:prstGeom prst="rect">
            <a:avLst/>
          </a:prstGeom>
        </p:spPr>
      </p:pic>
      <p:sp>
        <p:nvSpPr>
          <p:cNvPr id="15" name="Text 8"/>
          <p:cNvSpPr/>
          <p:nvPr/>
        </p:nvSpPr>
        <p:spPr>
          <a:xfrm>
            <a:off x="1457388" y="4581426"/>
            <a:ext cx="5500947" cy="216892"/>
          </a:xfrm>
          <a:prstGeom prst="rect">
            <a:avLst/>
          </a:prstGeom>
          <a:noFill/>
          <a:ln/>
        </p:spPr>
        <p:txBody>
          <a:bodyPr wrap="none" lIns="0" tIns="0" rIns="0" bIns="0" rtlCol="0" anchor="t"/>
          <a:lstStyle/>
          <a:p>
            <a:pPr algn="l" indent="0" marL="0">
              <a:lnSpc>
                <a:spcPct val="104000"/>
              </a:lnSpc>
              <a:buNone/>
            </a:pPr>
            <a:r>
              <a:rPr lang="en-US" sz="1350" dirty="0">
                <a:solidFill>
                  <a:srgbClr val="666666"/>
                </a:solidFill>
                <a:latin typeface="Outfit Medium" pitchFamily="34" charset="0"/>
                <a:ea typeface="Outfit Medium" pitchFamily="34" charset="-122"/>
                <a:cs typeface="Outfit Medium" pitchFamily="34" charset="-120"/>
              </a:rPr>
              <a:t>Довідка про відсутність</a:t>
            </a:r>
            <a:endParaRPr lang="en-US" sz="1350" dirty="0"/>
          </a:p>
        </p:txBody>
      </p:sp>
      <p:sp>
        <p:nvSpPr>
          <p:cNvPr id="16" name="Text 9"/>
          <p:cNvSpPr/>
          <p:nvPr/>
        </p:nvSpPr>
        <p:spPr>
          <a:xfrm>
            <a:off x="1457388" y="4859437"/>
            <a:ext cx="5500947"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До архіву установи передається довідка про причини відсутності документів або справ, підписана членами комісії.</a:t>
            </a:r>
            <a:endParaRPr lang="en-US" sz="1050" dirty="0"/>
          </a:p>
        </p:txBody>
      </p:sp>
      <p:pic>
        <p:nvPicPr>
          <p:cNvPr id="17" name="Image 5" descr="preencoded.png">    </p:cNvPr>
          <p:cNvPicPr>
            <a:picLocks noChangeAspect="1"/>
          </p:cNvPicPr>
          <p:nvPr/>
        </p:nvPicPr>
        <p:blipFill>
          <a:blip r:embed="rId6"/>
          <a:stretch>
            <a:fillRect/>
          </a:stretch>
        </p:blipFill>
        <p:spPr>
          <a:xfrm>
            <a:off x="661475" y="5383411"/>
            <a:ext cx="694018" cy="940792"/>
          </a:xfrm>
          <a:prstGeom prst="rect">
            <a:avLst/>
          </a:prstGeom>
        </p:spPr>
      </p:pic>
      <p:sp>
        <p:nvSpPr>
          <p:cNvPr id="18" name="Text 10"/>
          <p:cNvSpPr/>
          <p:nvPr/>
        </p:nvSpPr>
        <p:spPr>
          <a:xfrm>
            <a:off x="1457388" y="5522218"/>
            <a:ext cx="5500947" cy="216892"/>
          </a:xfrm>
          <a:prstGeom prst="rect">
            <a:avLst/>
          </a:prstGeom>
          <a:noFill/>
          <a:ln/>
        </p:spPr>
        <p:txBody>
          <a:bodyPr wrap="none" lIns="0" tIns="0" rIns="0" bIns="0" rtlCol="0" anchor="t"/>
          <a:lstStyle/>
          <a:p>
            <a:pPr algn="l" indent="0" marL="0">
              <a:lnSpc>
                <a:spcPct val="104000"/>
              </a:lnSpc>
              <a:buNone/>
            </a:pPr>
            <a:r>
              <a:rPr lang="en-US" sz="1350" dirty="0">
                <a:solidFill>
                  <a:srgbClr val="666666"/>
                </a:solidFill>
                <a:latin typeface="Outfit Medium" pitchFamily="34" charset="0"/>
                <a:ea typeface="Outfit Medium" pitchFamily="34" charset="-122"/>
                <a:cs typeface="Outfit Medium" pitchFamily="34" charset="-120"/>
              </a:rPr>
              <a:t>Акт про нестачу</a:t>
            </a:r>
            <a:endParaRPr lang="en-US" sz="1350" dirty="0"/>
          </a:p>
        </p:txBody>
      </p:sp>
      <p:sp>
        <p:nvSpPr>
          <p:cNvPr id="19" name="Text 11"/>
          <p:cNvSpPr/>
          <p:nvPr/>
        </p:nvSpPr>
        <p:spPr>
          <a:xfrm>
            <a:off x="1457388" y="5800229"/>
            <a:ext cx="5500947" cy="385167"/>
          </a:xfrm>
          <a:prstGeom prst="rect">
            <a:avLst/>
          </a:prstGeom>
          <a:noFill/>
          <a:ln/>
        </p:spPr>
        <p:txBody>
          <a:bodyPr wrap="square" lIns="0" tIns="0" rIns="0" bIns="0" rtlCol="0" anchor="t">
            <a:normAutofit/>
          </a:bodyPr>
          <a:lstStyle/>
          <a:p>
            <a:pPr algn="l" indent="0" marL="0">
              <a:lnSpc>
                <a:spcPct val="116000"/>
              </a:lnSpc>
              <a:buNone/>
            </a:pPr>
            <a:r>
              <a:rPr lang="en-US" sz="1050" dirty="0">
                <a:solidFill>
                  <a:srgbClr val="666666"/>
                </a:solidFill>
                <a:latin typeface="IBM Plex Sans" pitchFamily="34" charset="0"/>
                <a:ea typeface="IBM Plex Sans" pitchFamily="34" charset="-122"/>
                <a:cs typeface="IBM Plex Sans" pitchFamily="34" charset="-120"/>
              </a:rPr>
              <a:t>На підставі довідки архів складає акт про нестачу справ (документів) у структурних підрозділах, який затверджує керівник установи.</a:t>
            </a:r>
            <a:endParaRPr lang="en-US" sz="10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579239"/>
            <a:ext cx="6296860" cy="406003"/>
          </a:xfrm>
          <a:prstGeom prst="rect">
            <a:avLst/>
          </a:prstGeom>
          <a:noFill/>
          <a:ln/>
        </p:spPr>
        <p:txBody>
          <a:bodyPr wrap="none" lIns="0" tIns="0" rIns="0" bIns="0" rtlCol="0" anchor="t"/>
          <a:lstStyle/>
          <a:p>
            <a:pPr algn="l" indent="0" marL="0">
              <a:lnSpc>
                <a:spcPct val="104000"/>
              </a:lnSpc>
              <a:buNone/>
            </a:pPr>
            <a:r>
              <a:rPr lang="en-US" sz="2550" dirty="0">
                <a:solidFill>
                  <a:srgbClr val="3F6FF3"/>
                </a:solidFill>
                <a:latin typeface="Outfit Medium" pitchFamily="34" charset="0"/>
                <a:ea typeface="Outfit Medium" pitchFamily="34" charset="-122"/>
                <a:cs typeface="Outfit Medium" pitchFamily="34" charset="-120"/>
              </a:rPr>
              <a:t>Експертиза цінності в архіві установи</a:t>
            </a:r>
            <a:endParaRPr lang="en-US" sz="2550" dirty="0"/>
          </a:p>
        </p:txBody>
      </p:sp>
      <p:sp>
        <p:nvSpPr>
          <p:cNvPr id="4" name="Text 1"/>
          <p:cNvSpPr/>
          <p:nvPr/>
        </p:nvSpPr>
        <p:spPr>
          <a:xfrm>
            <a:off x="5233360" y="1119187"/>
            <a:ext cx="6906444" cy="175419"/>
          </a:xfrm>
          <a:prstGeom prst="rect">
            <a:avLst/>
          </a:prstGeom>
          <a:noFill/>
          <a:ln/>
        </p:spPr>
        <p:txBody>
          <a:bodyPr wrap="none" lIns="0" tIns="0" rIns="0" bIns="0" rtlCol="0" anchor="t"/>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В архіві установи експертиза цінності документів проводиться у таких випадках:</a:t>
            </a:r>
            <a:endParaRPr lang="en-US" sz="10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395115"/>
            <a:ext cx="6296860" cy="905272"/>
          </a:xfrm>
          <a:prstGeom prst="rect">
            <a:avLst/>
          </a:prstGeom>
        </p:spPr>
      </p:pic>
      <p:sp>
        <p:nvSpPr>
          <p:cNvPr id="6" name="Text 2"/>
          <p:cNvSpPr/>
          <p:nvPr/>
        </p:nvSpPr>
        <p:spPr>
          <a:xfrm>
            <a:off x="5411652" y="1725910"/>
            <a:ext cx="194861" cy="243582"/>
          </a:xfrm>
          <a:prstGeom prst="rect">
            <a:avLst/>
          </a:prstGeom>
          <a:noFill/>
          <a:ln/>
        </p:spPr>
        <p:txBody>
          <a:bodyPr wrap="none" lIns="0" tIns="0" rIns="0" bIns="0" rtlCol="0" anchor="ctr"/>
          <a:lstStyle/>
          <a:p>
            <a:pPr algn="ctr" indent="0" marL="0">
              <a:lnSpc>
                <a:spcPct val="100000"/>
              </a:lnSpc>
              <a:buNone/>
            </a:pPr>
            <a:r>
              <a:rPr lang="en-US" sz="1500" dirty="0">
                <a:solidFill>
                  <a:srgbClr val="000000"/>
                </a:solidFill>
                <a:latin typeface="Outfit Medium" pitchFamily="34" charset="0"/>
                <a:ea typeface="Outfit Medium" pitchFamily="34" charset="-122"/>
                <a:cs typeface="Outfit Medium" pitchFamily="34" charset="-120"/>
              </a:rPr>
              <a:t>1</a:t>
            </a:r>
            <a:endParaRPr lang="en-US" sz="1500" dirty="0"/>
          </a:p>
        </p:txBody>
      </p:sp>
      <p:sp>
        <p:nvSpPr>
          <p:cNvPr id="7" name="Text 3"/>
          <p:cNvSpPr/>
          <p:nvPr/>
        </p:nvSpPr>
        <p:spPr>
          <a:xfrm>
            <a:off x="5861499" y="1544042"/>
            <a:ext cx="5519798" cy="203002"/>
          </a:xfrm>
          <a:prstGeom prst="rect">
            <a:avLst/>
          </a:prstGeom>
          <a:noFill/>
          <a:ln/>
        </p:spPr>
        <p:txBody>
          <a:bodyPr wrap="none" lIns="0" tIns="0" rIns="0" bIns="0" rtlCol="0" anchor="t"/>
          <a:lstStyle/>
          <a:p>
            <a:pPr algn="l" indent="0" marL="0">
              <a:lnSpc>
                <a:spcPct val="104000"/>
              </a:lnSpc>
              <a:buNone/>
            </a:pPr>
            <a:r>
              <a:rPr lang="en-US" sz="1250" dirty="0">
                <a:solidFill>
                  <a:srgbClr val="666666"/>
                </a:solidFill>
                <a:latin typeface="Outfit Medium" pitchFamily="34" charset="0"/>
                <a:ea typeface="Outfit Medium" pitchFamily="34" charset="-122"/>
                <a:cs typeface="Outfit Medium" pitchFamily="34" charset="-120"/>
              </a:rPr>
              <a:t>Складання зведених описів</a:t>
            </a:r>
            <a:endParaRPr lang="en-US" sz="1250" dirty="0"/>
          </a:p>
        </p:txBody>
      </p:sp>
      <p:sp>
        <p:nvSpPr>
          <p:cNvPr id="8" name="Text 4"/>
          <p:cNvSpPr/>
          <p:nvPr/>
        </p:nvSpPr>
        <p:spPr>
          <a:xfrm>
            <a:off x="5861499" y="1800622"/>
            <a:ext cx="5519798" cy="350837"/>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Проводиться під час формування загальних списків справ для упорядкування архівного фонду.</a:t>
            </a:r>
            <a:endParaRPr lang="en-US" sz="10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2389684"/>
            <a:ext cx="6296860" cy="905272"/>
          </a:xfrm>
          <a:prstGeom prst="rect">
            <a:avLst/>
          </a:prstGeom>
        </p:spPr>
      </p:pic>
      <p:sp>
        <p:nvSpPr>
          <p:cNvPr id="10" name="Text 5"/>
          <p:cNvSpPr/>
          <p:nvPr/>
        </p:nvSpPr>
        <p:spPr>
          <a:xfrm>
            <a:off x="5411652" y="2720479"/>
            <a:ext cx="194861" cy="243582"/>
          </a:xfrm>
          <a:prstGeom prst="rect">
            <a:avLst/>
          </a:prstGeom>
          <a:noFill/>
          <a:ln/>
        </p:spPr>
        <p:txBody>
          <a:bodyPr wrap="none" lIns="0" tIns="0" rIns="0" bIns="0" rtlCol="0" anchor="ctr"/>
          <a:lstStyle/>
          <a:p>
            <a:pPr algn="ctr" indent="0" marL="0">
              <a:lnSpc>
                <a:spcPct val="100000"/>
              </a:lnSpc>
              <a:buNone/>
            </a:pPr>
            <a:r>
              <a:rPr lang="en-US" sz="1500" dirty="0">
                <a:solidFill>
                  <a:srgbClr val="000000"/>
                </a:solidFill>
                <a:latin typeface="Outfit Medium" pitchFamily="34" charset="0"/>
                <a:ea typeface="Outfit Medium" pitchFamily="34" charset="-122"/>
                <a:cs typeface="Outfit Medium" pitchFamily="34" charset="-120"/>
              </a:rPr>
              <a:t>2</a:t>
            </a:r>
            <a:endParaRPr lang="en-US" sz="1500" dirty="0"/>
          </a:p>
        </p:txBody>
      </p:sp>
      <p:sp>
        <p:nvSpPr>
          <p:cNvPr id="11" name="Text 6"/>
          <p:cNvSpPr/>
          <p:nvPr/>
        </p:nvSpPr>
        <p:spPr>
          <a:xfrm>
            <a:off x="5861499" y="2538611"/>
            <a:ext cx="5519798" cy="203002"/>
          </a:xfrm>
          <a:prstGeom prst="rect">
            <a:avLst/>
          </a:prstGeom>
          <a:noFill/>
          <a:ln/>
        </p:spPr>
        <p:txBody>
          <a:bodyPr wrap="none" lIns="0" tIns="0" rIns="0" bIns="0" rtlCol="0" anchor="t"/>
          <a:lstStyle/>
          <a:p>
            <a:pPr algn="l" indent="0" marL="0">
              <a:lnSpc>
                <a:spcPct val="104000"/>
              </a:lnSpc>
              <a:buNone/>
            </a:pPr>
            <a:r>
              <a:rPr lang="en-US" sz="1250" dirty="0">
                <a:solidFill>
                  <a:srgbClr val="666666"/>
                </a:solidFill>
                <a:latin typeface="Outfit Medium" pitchFamily="34" charset="0"/>
                <a:ea typeface="Outfit Medium" pitchFamily="34" charset="-122"/>
                <a:cs typeface="Outfit Medium" pitchFamily="34" charset="-120"/>
              </a:rPr>
              <a:t>Документи в неупорядкованому стані</a:t>
            </a:r>
            <a:endParaRPr lang="en-US" sz="1250" dirty="0"/>
          </a:p>
        </p:txBody>
      </p:sp>
      <p:sp>
        <p:nvSpPr>
          <p:cNvPr id="12" name="Text 7"/>
          <p:cNvSpPr/>
          <p:nvPr/>
        </p:nvSpPr>
        <p:spPr>
          <a:xfrm>
            <a:off x="5861499" y="2795191"/>
            <a:ext cx="5519798" cy="350837"/>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Експертиза обов'язкова при отриманні документів, які не відповідають архівним вимогам щодо організації та оформлення.</a:t>
            </a:r>
            <a:endParaRPr lang="en-US" sz="10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3384252"/>
            <a:ext cx="6296860" cy="905272"/>
          </a:xfrm>
          <a:prstGeom prst="rect">
            <a:avLst/>
          </a:prstGeom>
        </p:spPr>
      </p:pic>
      <p:sp>
        <p:nvSpPr>
          <p:cNvPr id="14" name="Text 8"/>
          <p:cNvSpPr/>
          <p:nvPr/>
        </p:nvSpPr>
        <p:spPr>
          <a:xfrm>
            <a:off x="5411652" y="3715048"/>
            <a:ext cx="194861" cy="243582"/>
          </a:xfrm>
          <a:prstGeom prst="rect">
            <a:avLst/>
          </a:prstGeom>
          <a:noFill/>
          <a:ln/>
        </p:spPr>
        <p:txBody>
          <a:bodyPr wrap="none" lIns="0" tIns="0" rIns="0" bIns="0" rtlCol="0" anchor="ctr"/>
          <a:lstStyle/>
          <a:p>
            <a:pPr algn="ctr" indent="0" marL="0">
              <a:lnSpc>
                <a:spcPct val="100000"/>
              </a:lnSpc>
              <a:buNone/>
            </a:pPr>
            <a:r>
              <a:rPr lang="en-US" sz="1500" dirty="0">
                <a:solidFill>
                  <a:srgbClr val="000000"/>
                </a:solidFill>
                <a:latin typeface="Outfit Medium" pitchFamily="34" charset="0"/>
                <a:ea typeface="Outfit Medium" pitchFamily="34" charset="-122"/>
                <a:cs typeface="Outfit Medium" pitchFamily="34" charset="-120"/>
              </a:rPr>
              <a:t>3</a:t>
            </a:r>
            <a:endParaRPr lang="en-US" sz="1500" dirty="0"/>
          </a:p>
        </p:txBody>
      </p:sp>
      <p:sp>
        <p:nvSpPr>
          <p:cNvPr id="15" name="Text 9"/>
          <p:cNvSpPr/>
          <p:nvPr/>
        </p:nvSpPr>
        <p:spPr>
          <a:xfrm>
            <a:off x="5861499" y="3533180"/>
            <a:ext cx="5519798" cy="203002"/>
          </a:xfrm>
          <a:prstGeom prst="rect">
            <a:avLst/>
          </a:prstGeom>
          <a:noFill/>
          <a:ln/>
        </p:spPr>
        <p:txBody>
          <a:bodyPr wrap="none" lIns="0" tIns="0" rIns="0" bIns="0" rtlCol="0" anchor="t"/>
          <a:lstStyle/>
          <a:p>
            <a:pPr algn="l" indent="0" marL="0">
              <a:lnSpc>
                <a:spcPct val="104000"/>
              </a:lnSpc>
              <a:buNone/>
            </a:pPr>
            <a:r>
              <a:rPr lang="en-US" sz="1250" dirty="0">
                <a:solidFill>
                  <a:srgbClr val="666666"/>
                </a:solidFill>
                <a:latin typeface="Outfit Medium" pitchFamily="34" charset="0"/>
                <a:ea typeface="Outfit Medium" pitchFamily="34" charset="-122"/>
                <a:cs typeface="Outfit Medium" pitchFamily="34" charset="-120"/>
              </a:rPr>
              <a:t>Закінчення строків тимчасового зберігання</a:t>
            </a:r>
            <a:endParaRPr lang="en-US" sz="1250" dirty="0"/>
          </a:p>
        </p:txBody>
      </p:sp>
      <p:sp>
        <p:nvSpPr>
          <p:cNvPr id="16" name="Text 10"/>
          <p:cNvSpPr/>
          <p:nvPr/>
        </p:nvSpPr>
        <p:spPr>
          <a:xfrm>
            <a:off x="5861499" y="3789759"/>
            <a:ext cx="5519798" cy="350837"/>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Проводиться для визначення подальшої долі документів після завершення їх тимчасового періоду зберігання.</a:t>
            </a:r>
            <a:endParaRPr lang="en-US" sz="1000" dirty="0"/>
          </a:p>
        </p:txBody>
      </p:sp>
      <p:pic>
        <p:nvPicPr>
          <p:cNvPr id="17"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233360" y="4378821"/>
            <a:ext cx="6296860" cy="905272"/>
          </a:xfrm>
          <a:prstGeom prst="rect">
            <a:avLst/>
          </a:prstGeom>
        </p:spPr>
      </p:pic>
      <p:sp>
        <p:nvSpPr>
          <p:cNvPr id="18" name="Text 11"/>
          <p:cNvSpPr/>
          <p:nvPr/>
        </p:nvSpPr>
        <p:spPr>
          <a:xfrm>
            <a:off x="5411652" y="4709616"/>
            <a:ext cx="194861" cy="243582"/>
          </a:xfrm>
          <a:prstGeom prst="rect">
            <a:avLst/>
          </a:prstGeom>
          <a:noFill/>
          <a:ln/>
        </p:spPr>
        <p:txBody>
          <a:bodyPr wrap="none" lIns="0" tIns="0" rIns="0" bIns="0" rtlCol="0" anchor="ctr"/>
          <a:lstStyle/>
          <a:p>
            <a:pPr algn="ctr" indent="0" marL="0">
              <a:lnSpc>
                <a:spcPct val="100000"/>
              </a:lnSpc>
              <a:buNone/>
            </a:pPr>
            <a:r>
              <a:rPr lang="en-US" sz="1500" dirty="0">
                <a:solidFill>
                  <a:srgbClr val="000000"/>
                </a:solidFill>
                <a:latin typeface="Outfit Medium" pitchFamily="34" charset="0"/>
                <a:ea typeface="Outfit Medium" pitchFamily="34" charset="-122"/>
                <a:cs typeface="Outfit Medium" pitchFamily="34" charset="-120"/>
              </a:rPr>
              <a:t>4</a:t>
            </a:r>
            <a:endParaRPr lang="en-US" sz="1500" dirty="0"/>
          </a:p>
        </p:txBody>
      </p:sp>
      <p:sp>
        <p:nvSpPr>
          <p:cNvPr id="19" name="Text 12"/>
          <p:cNvSpPr/>
          <p:nvPr/>
        </p:nvSpPr>
        <p:spPr>
          <a:xfrm>
            <a:off x="5861499" y="4527748"/>
            <a:ext cx="5519798" cy="203002"/>
          </a:xfrm>
          <a:prstGeom prst="rect">
            <a:avLst/>
          </a:prstGeom>
          <a:noFill/>
          <a:ln/>
        </p:spPr>
        <p:txBody>
          <a:bodyPr wrap="none" lIns="0" tIns="0" rIns="0" bIns="0" rtlCol="0" anchor="t"/>
          <a:lstStyle/>
          <a:p>
            <a:pPr algn="l" indent="0" marL="0">
              <a:lnSpc>
                <a:spcPct val="104000"/>
              </a:lnSpc>
              <a:buNone/>
            </a:pPr>
            <a:r>
              <a:rPr lang="en-US" sz="1250" dirty="0">
                <a:solidFill>
                  <a:srgbClr val="666666"/>
                </a:solidFill>
                <a:latin typeface="Outfit Medium" pitchFamily="34" charset="0"/>
                <a:ea typeface="Outfit Medium" pitchFamily="34" charset="-122"/>
                <a:cs typeface="Outfit Medium" pitchFamily="34" charset="-120"/>
              </a:rPr>
              <a:t>Передавання справ на постійне зберігання</a:t>
            </a:r>
            <a:endParaRPr lang="en-US" sz="1250" dirty="0"/>
          </a:p>
        </p:txBody>
      </p:sp>
      <p:sp>
        <p:nvSpPr>
          <p:cNvPr id="20" name="Text 13"/>
          <p:cNvSpPr/>
          <p:nvPr/>
        </p:nvSpPr>
        <p:spPr>
          <a:xfrm>
            <a:off x="5861499" y="4784328"/>
            <a:ext cx="5519798" cy="350837"/>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Обов'язкова процедура перед остаточним переведенням документів до державних архівних установ.</a:t>
            </a:r>
            <a:endParaRPr lang="en-US" sz="1000" dirty="0"/>
          </a:p>
        </p:txBody>
      </p:sp>
      <p:pic>
        <p:nvPicPr>
          <p:cNvPr id="21"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33360" y="5373390"/>
            <a:ext cx="6296860" cy="905272"/>
          </a:xfrm>
          <a:prstGeom prst="rect">
            <a:avLst/>
          </a:prstGeom>
        </p:spPr>
      </p:pic>
      <p:sp>
        <p:nvSpPr>
          <p:cNvPr id="22" name="Text 14"/>
          <p:cNvSpPr/>
          <p:nvPr/>
        </p:nvSpPr>
        <p:spPr>
          <a:xfrm>
            <a:off x="5411652" y="5704185"/>
            <a:ext cx="194861" cy="243582"/>
          </a:xfrm>
          <a:prstGeom prst="rect">
            <a:avLst/>
          </a:prstGeom>
          <a:noFill/>
          <a:ln/>
        </p:spPr>
        <p:txBody>
          <a:bodyPr wrap="none" lIns="0" tIns="0" rIns="0" bIns="0" rtlCol="0" anchor="ctr"/>
          <a:lstStyle/>
          <a:p>
            <a:pPr algn="ctr" indent="0" marL="0">
              <a:lnSpc>
                <a:spcPct val="100000"/>
              </a:lnSpc>
              <a:buNone/>
            </a:pPr>
            <a:r>
              <a:rPr lang="en-US" sz="1500" dirty="0">
                <a:solidFill>
                  <a:srgbClr val="000000"/>
                </a:solidFill>
                <a:latin typeface="Outfit Medium" pitchFamily="34" charset="0"/>
                <a:ea typeface="Outfit Medium" pitchFamily="34" charset="-122"/>
                <a:cs typeface="Outfit Medium" pitchFamily="34" charset="-120"/>
              </a:rPr>
              <a:t>5</a:t>
            </a:r>
            <a:endParaRPr lang="en-US" sz="1500" dirty="0"/>
          </a:p>
        </p:txBody>
      </p:sp>
      <p:sp>
        <p:nvSpPr>
          <p:cNvPr id="23" name="Text 15"/>
          <p:cNvSpPr/>
          <p:nvPr/>
        </p:nvSpPr>
        <p:spPr>
          <a:xfrm>
            <a:off x="5861499" y="5522317"/>
            <a:ext cx="5519798" cy="203002"/>
          </a:xfrm>
          <a:prstGeom prst="rect">
            <a:avLst/>
          </a:prstGeom>
          <a:noFill/>
          <a:ln/>
        </p:spPr>
        <p:txBody>
          <a:bodyPr wrap="none" lIns="0" tIns="0" rIns="0" bIns="0" rtlCol="0" anchor="t"/>
          <a:lstStyle/>
          <a:p>
            <a:pPr algn="l" indent="0" marL="0">
              <a:lnSpc>
                <a:spcPct val="104000"/>
              </a:lnSpc>
              <a:buNone/>
            </a:pPr>
            <a:r>
              <a:rPr lang="en-US" sz="1250" dirty="0">
                <a:solidFill>
                  <a:srgbClr val="666666"/>
                </a:solidFill>
                <a:latin typeface="Outfit Medium" pitchFamily="34" charset="0"/>
                <a:ea typeface="Outfit Medium" pitchFamily="34" charset="-122"/>
                <a:cs typeface="Outfit Medium" pitchFamily="34" charset="-120"/>
              </a:rPr>
              <a:t>Виявлення унікальних документів НАФ</a:t>
            </a:r>
            <a:endParaRPr lang="en-US" sz="1250" dirty="0"/>
          </a:p>
        </p:txBody>
      </p:sp>
      <p:sp>
        <p:nvSpPr>
          <p:cNvPr id="24" name="Text 16"/>
          <p:cNvSpPr/>
          <p:nvPr/>
        </p:nvSpPr>
        <p:spPr>
          <a:xfrm>
            <a:off x="5861499" y="5778897"/>
            <a:ext cx="5519798" cy="350837"/>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666666"/>
                </a:solidFill>
                <a:latin typeface="IBM Plex Sans" pitchFamily="34" charset="0"/>
                <a:ea typeface="IBM Plex Sans" pitchFamily="34" charset="-122"/>
                <a:cs typeface="IBM Plex Sans" pitchFamily="34" charset="-120"/>
              </a:rPr>
              <a:t>Експертиза допомагає ідентифікувати та зберегти особливо цінні документи Національного архівного фонду.</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647700"/>
            <a:ext cx="6296860" cy="848916"/>
          </a:xfrm>
          <a:prstGeom prst="rect">
            <a:avLst/>
          </a:prstGeom>
          <a:noFill/>
          <a:ln/>
        </p:spPr>
        <p:txBody>
          <a:bodyPr wrap="square" lIns="0" tIns="0" rIns="0" bIns="0" rtlCol="0" anchor="t">
            <a:normAutofit/>
          </a:bodyPr>
          <a:lstStyle/>
          <a:p>
            <a:pPr algn="l" indent="0" marL="0">
              <a:lnSpc>
                <a:spcPct val="104000"/>
              </a:lnSpc>
              <a:buNone/>
            </a:pPr>
            <a:r>
              <a:rPr lang="en-US" sz="2650" dirty="0">
                <a:solidFill>
                  <a:srgbClr val="3F6FF3"/>
                </a:solidFill>
                <a:latin typeface="Outfit Medium" pitchFamily="34" charset="0"/>
                <a:ea typeface="Outfit Medium" pitchFamily="34" charset="-122"/>
                <a:cs typeface="Outfit Medium" pitchFamily="34" charset="-120"/>
              </a:rPr>
              <a:t>Експертиза документів НАФ перед передаванням на постійне зберігання</a:t>
            </a:r>
            <a:endParaRPr lang="en-US" sz="2650" dirty="0"/>
          </a:p>
        </p:txBody>
      </p:sp>
      <p:sp>
        <p:nvSpPr>
          <p:cNvPr id="4" name="Text 1"/>
          <p:cNvSpPr/>
          <p:nvPr/>
        </p:nvSpPr>
        <p:spPr>
          <a:xfrm>
            <a:off x="5233360" y="1643062"/>
            <a:ext cx="6296860" cy="746919"/>
          </a:xfrm>
          <a:prstGeom prst="rect">
            <a:avLst/>
          </a:prstGeom>
          <a:noFill/>
          <a:ln/>
        </p:spPr>
        <p:txBody>
          <a:bodyPr wrap="square" lIns="0" tIns="0" rIns="0" bIns="0" rtlCol="0" anchor="t">
            <a:normAutofit/>
          </a:bodyPr>
          <a:lstStyle/>
          <a:p>
            <a:pPr algn="l" indent="0" marL="0">
              <a:lnSpc>
                <a:spcPct val="115000"/>
              </a:lnSpc>
              <a:buNone/>
            </a:pPr>
            <a:r>
              <a:rPr lang="en-US" sz="1050" dirty="0">
                <a:solidFill>
                  <a:srgbClr val="666666"/>
                </a:solidFill>
                <a:latin typeface="IBM Plex Sans" pitchFamily="34" charset="0"/>
                <a:ea typeface="IBM Plex Sans" pitchFamily="34" charset="-122"/>
                <a:cs typeface="IBM Plex Sans" pitchFamily="34" charset="-120"/>
              </a:rPr>
              <a:t>Перед передаванням справ на постійне зберігання проводиться цільове вивчення документів НАФ. Метою є виявлення дублетних документів, помилково внесених документів тимчасового зберігання, а також тих, чия документна інформація безповоротно втрачена та не підлягає відновленню.</a:t>
            </a:r>
            <a:endParaRPr lang="en-US" sz="10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2499816"/>
            <a:ext cx="6296860" cy="1233488"/>
          </a:xfrm>
          <a:prstGeom prst="rect">
            <a:avLst/>
          </a:prstGeom>
        </p:spPr>
      </p:pic>
      <p:sp>
        <p:nvSpPr>
          <p:cNvPr id="6" name="Text 2"/>
          <p:cNvSpPr/>
          <p:nvPr/>
        </p:nvSpPr>
        <p:spPr>
          <a:xfrm>
            <a:off x="5419093" y="2989163"/>
            <a:ext cx="203691" cy="254695"/>
          </a:xfrm>
          <a:prstGeom prst="rect">
            <a:avLst/>
          </a:prstGeom>
          <a:noFill/>
          <a:ln/>
        </p:spPr>
        <p:txBody>
          <a:bodyPr wrap="none" lIns="0" tIns="0" rIns="0" bIns="0" rtlCol="0" anchor="ctr"/>
          <a:lstStyle/>
          <a:p>
            <a:pPr algn="ctr" indent="0" marL="0">
              <a:lnSpc>
                <a:spcPct val="100000"/>
              </a:lnSpc>
              <a:buNone/>
            </a:pPr>
            <a:r>
              <a:rPr lang="en-US" sz="1600" dirty="0">
                <a:solidFill>
                  <a:srgbClr val="000000"/>
                </a:solidFill>
                <a:latin typeface="Outfit Medium" pitchFamily="34" charset="0"/>
                <a:ea typeface="Outfit Medium" pitchFamily="34" charset="-122"/>
                <a:cs typeface="Outfit Medium" pitchFamily="34" charset="-120"/>
              </a:rPr>
              <a:t>1</a:t>
            </a:r>
            <a:endParaRPr lang="en-US" sz="1600" dirty="0"/>
          </a:p>
        </p:txBody>
      </p:sp>
      <p:sp>
        <p:nvSpPr>
          <p:cNvPr id="7" name="Text 3"/>
          <p:cNvSpPr/>
          <p:nvPr/>
        </p:nvSpPr>
        <p:spPr>
          <a:xfrm>
            <a:off x="5893446" y="2654697"/>
            <a:ext cx="5481897" cy="212328"/>
          </a:xfrm>
          <a:prstGeom prst="rect">
            <a:avLst/>
          </a:prstGeom>
          <a:noFill/>
          <a:ln/>
        </p:spPr>
        <p:txBody>
          <a:bodyPr wrap="none" lIns="0" tIns="0" rIns="0" bIns="0" rtlCol="0" anchor="t"/>
          <a:lstStyle/>
          <a:p>
            <a:pPr algn="l" indent="0" marL="0">
              <a:lnSpc>
                <a:spcPct val="104000"/>
              </a:lnSpc>
              <a:buNone/>
            </a:pPr>
            <a:r>
              <a:rPr lang="en-US" sz="1300" dirty="0">
                <a:solidFill>
                  <a:srgbClr val="666666"/>
                </a:solidFill>
                <a:latin typeface="Outfit Medium" pitchFamily="34" charset="0"/>
                <a:ea typeface="Outfit Medium" pitchFamily="34" charset="-122"/>
                <a:cs typeface="Outfit Medium" pitchFamily="34" charset="-120"/>
              </a:rPr>
              <a:t>Удосконалення описів</a:t>
            </a:r>
            <a:endParaRPr lang="en-US" sz="1300" dirty="0"/>
          </a:p>
        </p:txBody>
      </p:sp>
      <p:sp>
        <p:nvSpPr>
          <p:cNvPr id="8" name="Text 4"/>
          <p:cNvSpPr/>
          <p:nvPr/>
        </p:nvSpPr>
        <p:spPr>
          <a:xfrm>
            <a:off x="5893446" y="2925564"/>
            <a:ext cx="5481897" cy="186730"/>
          </a:xfrm>
          <a:prstGeom prst="rect">
            <a:avLst/>
          </a:prstGeom>
          <a:noFill/>
          <a:ln/>
        </p:spPr>
        <p:txBody>
          <a:bodyPr wrap="none" lIns="0" tIns="0" rIns="0" bIns="0" rtlCol="0" anchor="t"/>
          <a:lstStyle/>
          <a:p>
            <a:pPr algn="l" indent="0" marL="0">
              <a:lnSpc>
                <a:spcPct val="115000"/>
              </a:lnSpc>
              <a:buNone/>
            </a:pPr>
            <a:r>
              <a:rPr lang="en-US" sz="1050" dirty="0">
                <a:solidFill>
                  <a:srgbClr val="666666"/>
                </a:solidFill>
                <a:latin typeface="IBM Plex Sans" pitchFamily="34" charset="0"/>
                <a:ea typeface="IBM Plex Sans" pitchFamily="34" charset="-122"/>
                <a:cs typeface="IBM Plex Sans" pitchFamily="34" charset="-120"/>
              </a:rPr>
              <a:t>Проводиться у випадках, коли:</a:t>
            </a:r>
            <a:endParaRPr lang="en-US" sz="1050" dirty="0"/>
          </a:p>
        </p:txBody>
      </p:sp>
      <p:sp>
        <p:nvSpPr>
          <p:cNvPr id="9" name="Text 5"/>
          <p:cNvSpPr/>
          <p:nvPr/>
        </p:nvSpPr>
        <p:spPr>
          <a:xfrm>
            <a:off x="5893446" y="3170833"/>
            <a:ext cx="5481897" cy="407591"/>
          </a:xfrm>
          <a:prstGeom prst="rect">
            <a:avLst/>
          </a:prstGeom>
          <a:noFill/>
          <a:ln/>
        </p:spPr>
        <p:txBody>
          <a:bodyPr wrap="square" lIns="0" tIns="0" rIns="0" bIns="0" rtlCol="0" anchor="t">
            <a:normAutofit/>
          </a:bodyPr>
          <a:lstStyle/>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Заголовки не розкривають зміст справи.</a:t>
            </a:r>
            <a:endParaRPr lang="en-US" sz="1050" dirty="0"/>
          </a:p>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Відсутній довідковий апарат опису або окремі його елементи.</a:t>
            </a:r>
            <a:endParaRPr lang="en-US" sz="105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3830935"/>
            <a:ext cx="6296860" cy="1896070"/>
          </a:xfrm>
          <a:prstGeom prst="rect">
            <a:avLst/>
          </a:prstGeom>
        </p:spPr>
      </p:pic>
      <p:sp>
        <p:nvSpPr>
          <p:cNvPr id="11" name="Text 6"/>
          <p:cNvSpPr/>
          <p:nvPr/>
        </p:nvSpPr>
        <p:spPr>
          <a:xfrm>
            <a:off x="5419093" y="4651573"/>
            <a:ext cx="203691" cy="254695"/>
          </a:xfrm>
          <a:prstGeom prst="rect">
            <a:avLst/>
          </a:prstGeom>
          <a:noFill/>
          <a:ln/>
        </p:spPr>
        <p:txBody>
          <a:bodyPr wrap="none" lIns="0" tIns="0" rIns="0" bIns="0" rtlCol="0" anchor="ctr"/>
          <a:lstStyle/>
          <a:p>
            <a:pPr algn="ctr" indent="0" marL="0">
              <a:lnSpc>
                <a:spcPct val="100000"/>
              </a:lnSpc>
              <a:buNone/>
            </a:pPr>
            <a:r>
              <a:rPr lang="en-US" sz="1600" dirty="0">
                <a:solidFill>
                  <a:srgbClr val="000000"/>
                </a:solidFill>
                <a:latin typeface="Outfit Medium" pitchFamily="34" charset="0"/>
                <a:ea typeface="Outfit Medium" pitchFamily="34" charset="-122"/>
                <a:cs typeface="Outfit Medium" pitchFamily="34" charset="-120"/>
              </a:rPr>
              <a:t>2</a:t>
            </a:r>
            <a:endParaRPr lang="en-US" sz="1600" dirty="0"/>
          </a:p>
        </p:txBody>
      </p:sp>
      <p:sp>
        <p:nvSpPr>
          <p:cNvPr id="12" name="Text 7"/>
          <p:cNvSpPr/>
          <p:nvPr/>
        </p:nvSpPr>
        <p:spPr>
          <a:xfrm>
            <a:off x="5893446" y="3985816"/>
            <a:ext cx="5481897" cy="212328"/>
          </a:xfrm>
          <a:prstGeom prst="rect">
            <a:avLst/>
          </a:prstGeom>
          <a:noFill/>
          <a:ln/>
        </p:spPr>
        <p:txBody>
          <a:bodyPr wrap="none" lIns="0" tIns="0" rIns="0" bIns="0" rtlCol="0" anchor="t"/>
          <a:lstStyle/>
          <a:p>
            <a:pPr algn="l" indent="0" marL="0">
              <a:lnSpc>
                <a:spcPct val="104000"/>
              </a:lnSpc>
              <a:buNone/>
            </a:pPr>
            <a:r>
              <a:rPr lang="en-US" sz="1300" dirty="0">
                <a:solidFill>
                  <a:srgbClr val="666666"/>
                </a:solidFill>
                <a:latin typeface="Outfit Medium" pitchFamily="34" charset="0"/>
                <a:ea typeface="Outfit Medium" pitchFamily="34" charset="-122"/>
                <a:cs typeface="Outfit Medium" pitchFamily="34" charset="-120"/>
              </a:rPr>
              <a:t>Перероблення описів</a:t>
            </a:r>
            <a:endParaRPr lang="en-US" sz="1300" dirty="0"/>
          </a:p>
        </p:txBody>
      </p:sp>
      <p:sp>
        <p:nvSpPr>
          <p:cNvPr id="13" name="Text 8"/>
          <p:cNvSpPr/>
          <p:nvPr/>
        </p:nvSpPr>
        <p:spPr>
          <a:xfrm>
            <a:off x="5893446" y="4256683"/>
            <a:ext cx="5481897" cy="186730"/>
          </a:xfrm>
          <a:prstGeom prst="rect">
            <a:avLst/>
          </a:prstGeom>
          <a:noFill/>
          <a:ln/>
        </p:spPr>
        <p:txBody>
          <a:bodyPr wrap="none" lIns="0" tIns="0" rIns="0" bIns="0" rtlCol="0" anchor="t"/>
          <a:lstStyle/>
          <a:p>
            <a:pPr algn="l" indent="0" marL="0">
              <a:lnSpc>
                <a:spcPct val="115000"/>
              </a:lnSpc>
              <a:buNone/>
            </a:pPr>
            <a:r>
              <a:rPr lang="en-US" sz="1050" dirty="0">
                <a:solidFill>
                  <a:srgbClr val="666666"/>
                </a:solidFill>
                <a:latin typeface="IBM Plex Sans" pitchFamily="34" charset="0"/>
                <a:ea typeface="IBM Plex Sans" pitchFamily="34" charset="-122"/>
                <a:cs typeface="IBM Plex Sans" pitchFamily="34" charset="-120"/>
              </a:rPr>
              <a:t>Виконується, якщо:</a:t>
            </a:r>
            <a:endParaRPr lang="en-US" sz="1050" dirty="0"/>
          </a:p>
        </p:txBody>
      </p:sp>
      <p:sp>
        <p:nvSpPr>
          <p:cNvPr id="14" name="Text 9"/>
          <p:cNvSpPr/>
          <p:nvPr/>
        </p:nvSpPr>
        <p:spPr>
          <a:xfrm>
            <a:off x="5893446" y="4501952"/>
            <a:ext cx="5481897" cy="1070173"/>
          </a:xfrm>
          <a:prstGeom prst="rect">
            <a:avLst/>
          </a:prstGeom>
          <a:noFill/>
          <a:ln/>
        </p:spPr>
        <p:txBody>
          <a:bodyPr wrap="square" lIns="0" tIns="0" rIns="0" bIns="0" rtlCol="0" anchor="t">
            <a:normAutofit/>
          </a:bodyPr>
          <a:lstStyle/>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Значна частина заголовків не відображає змісту справи.</a:t>
            </a:r>
            <a:endParaRPr lang="en-US" sz="1050" dirty="0"/>
          </a:p>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Описи містять сумарне або групове описання справ.</a:t>
            </a:r>
            <a:endParaRPr lang="en-US" sz="1050" dirty="0"/>
          </a:p>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Значна частина фонду вилучена, втрачена, передана чи приєднана.</a:t>
            </a:r>
            <a:endParaRPr lang="en-US" sz="1050" dirty="0"/>
          </a:p>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Порушено принципи систематизації заголовків, що унеможливлює пошук.</a:t>
            </a:r>
            <a:endParaRPr lang="en-US" sz="1050" dirty="0"/>
          </a:p>
          <a:p>
            <a:pPr algn="l" marL="213360" indent="-213360">
              <a:lnSpc>
                <a:spcPct val="115000"/>
              </a:lnSpc>
              <a:buSzPct val="100000"/>
              <a:buChar char="•"/>
            </a:pPr>
            <a:r>
              <a:rPr lang="en-US" sz="1050" dirty="0">
                <a:solidFill>
                  <a:srgbClr val="666666"/>
                </a:solidFill>
                <a:latin typeface="IBM Plex Sans" pitchFamily="34" charset="0"/>
                <a:ea typeface="IBM Plex Sans" pitchFamily="34" charset="-122"/>
                <a:cs typeface="IBM Plex Sans" pitchFamily="34" charset="-120"/>
              </a:rPr>
              <a:t>Значно збільшився обсяг фонду за рахунок нових надходжень.</a:t>
            </a:r>
            <a:endParaRPr lang="en-US" sz="1050" dirty="0"/>
          </a:p>
        </p:txBody>
      </p:sp>
      <p:sp>
        <p:nvSpPr>
          <p:cNvPr id="15" name="Text 10"/>
          <p:cNvSpPr/>
          <p:nvPr/>
        </p:nvSpPr>
        <p:spPr>
          <a:xfrm>
            <a:off x="5233360" y="5836841"/>
            <a:ext cx="6296860" cy="373459"/>
          </a:xfrm>
          <a:prstGeom prst="rect">
            <a:avLst/>
          </a:prstGeom>
          <a:noFill/>
          <a:ln/>
        </p:spPr>
        <p:txBody>
          <a:bodyPr wrap="square" lIns="0" tIns="0" rIns="0" bIns="0" rtlCol="0" anchor="t">
            <a:normAutofit/>
          </a:bodyPr>
          <a:lstStyle/>
          <a:p>
            <a:pPr algn="l" indent="0" marL="0">
              <a:lnSpc>
                <a:spcPct val="115000"/>
              </a:lnSpc>
              <a:buNone/>
            </a:pPr>
            <a:r>
              <a:rPr lang="en-US" sz="1050" dirty="0">
                <a:solidFill>
                  <a:srgbClr val="666666"/>
                </a:solidFill>
                <a:latin typeface="IBM Plex Sans" pitchFamily="34" charset="0"/>
                <a:ea typeface="IBM Plex Sans" pitchFamily="34" charset="-122"/>
                <a:cs typeface="IBM Plex Sans" pitchFamily="34" charset="-120"/>
              </a:rPr>
              <a:t>Експертиза цінності та удосконалення/перероблення описів здійснюються за рішенням державної архівної установи або архівного відділу міської ради.</a:t>
            </a:r>
            <a:endParaRPr lang="en-US" sz="10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496"/>
          </a:xfrm>
          <a:prstGeom prst="rect">
            <a:avLst/>
          </a:prstGeom>
        </p:spPr>
      </p:pic>
      <p:sp>
        <p:nvSpPr>
          <p:cNvPr id="3" name="Text 0"/>
          <p:cNvSpPr/>
          <p:nvPr/>
        </p:nvSpPr>
        <p:spPr>
          <a:xfrm>
            <a:off x="5233360" y="519807"/>
            <a:ext cx="6296860" cy="959842"/>
          </a:xfrm>
          <a:prstGeom prst="rect">
            <a:avLst/>
          </a:prstGeom>
          <a:noFill/>
          <a:ln/>
        </p:spPr>
        <p:txBody>
          <a:bodyPr wrap="square" lIns="0" tIns="0" rIns="0" bIns="0" rtlCol="0" anchor="t">
            <a:normAutofit/>
          </a:bodyPr>
          <a:lstStyle/>
          <a:p>
            <a:pPr algn="l" indent="0" marL="0">
              <a:lnSpc>
                <a:spcPct val="104000"/>
              </a:lnSpc>
              <a:buNone/>
            </a:pPr>
            <a:r>
              <a:rPr lang="en-US" sz="3000" dirty="0">
                <a:solidFill>
                  <a:srgbClr val="3F6FF3"/>
                </a:solidFill>
                <a:latin typeface="Outfit Medium" pitchFamily="34" charset="0"/>
                <a:ea typeface="Outfit Medium" pitchFamily="34" charset="-122"/>
                <a:cs typeface="Outfit Medium" pitchFamily="34" charset="-120"/>
              </a:rPr>
              <a:t>3. Складання актів про вилучення для знищення документів</a:t>
            </a:r>
            <a:endParaRPr lang="en-US" sz="3000" dirty="0"/>
          </a:p>
        </p:txBody>
      </p:sp>
      <p:sp>
        <p:nvSpPr>
          <p:cNvPr id="4" name="Text 1"/>
          <p:cNvSpPr/>
          <p:nvPr/>
        </p:nvSpPr>
        <p:spPr>
          <a:xfrm>
            <a:off x="5233360" y="1666776"/>
            <a:ext cx="6296860" cy="667941"/>
          </a:xfrm>
          <a:prstGeom prst="rect">
            <a:avLst/>
          </a:prstGeom>
          <a:noFill/>
          <a:ln/>
        </p:spPr>
        <p:txBody>
          <a:bodyPr wrap="square" lIns="0" tIns="0" rIns="0" bIns="0" rtlCol="0" anchor="t">
            <a:normAutofit/>
          </a:bodyPr>
          <a:lstStyle/>
          <a:p>
            <a:pPr algn="l" indent="0" marL="0">
              <a:lnSpc>
                <a:spcPct val="121000"/>
              </a:lnSpc>
              <a:buNone/>
            </a:pPr>
            <a:r>
              <a:rPr lang="en-US" sz="1200" dirty="0">
                <a:solidFill>
                  <a:srgbClr val="666666"/>
                </a:solidFill>
                <a:latin typeface="IBM Plex Sans" pitchFamily="34" charset="0"/>
                <a:ea typeface="IBM Plex Sans" pitchFamily="34" charset="-122"/>
                <a:cs typeface="IBM Plex Sans" pitchFamily="34" charset="-120"/>
              </a:rPr>
              <a:t>Процес вилучення для знищення документів, що не внесені до Національного архівного фонду (НАФ), є важливою частиною архівного діловодства. Він базується на закінченні строків зберігання документів та ретельній експертизі їхньої цінності.</a:t>
            </a:r>
            <a:endParaRPr lang="en-US" sz="1200" dirty="0"/>
          </a:p>
        </p:txBody>
      </p:sp>
      <p:pic>
        <p:nvPicPr>
          <p:cNvPr id="5" name="Image 1" descr="preencoded.png">    </p:cNvPr>
          <p:cNvPicPr>
            <a:picLocks noChangeAspect="1"/>
          </p:cNvPicPr>
          <p:nvPr/>
        </p:nvPicPr>
        <p:blipFill>
          <a:blip r:embed="rId2"/>
          <a:stretch>
            <a:fillRect/>
          </a:stretch>
        </p:blipFill>
        <p:spPr>
          <a:xfrm>
            <a:off x="5233360" y="2475012"/>
            <a:ext cx="767835" cy="1066998"/>
          </a:xfrm>
          <a:prstGeom prst="rect">
            <a:avLst/>
          </a:prstGeom>
        </p:spPr>
      </p:pic>
      <p:sp>
        <p:nvSpPr>
          <p:cNvPr id="6" name="Text 2"/>
          <p:cNvSpPr/>
          <p:nvPr/>
        </p:nvSpPr>
        <p:spPr>
          <a:xfrm>
            <a:off x="6125910" y="2628503"/>
            <a:ext cx="5404310" cy="239911"/>
          </a:xfrm>
          <a:prstGeom prst="rect">
            <a:avLst/>
          </a:prstGeom>
          <a:noFill/>
          <a:ln/>
        </p:spPr>
        <p:txBody>
          <a:bodyPr wrap="none" lIns="0" tIns="0" rIns="0" bIns="0" rtlCol="0" anchor="t"/>
          <a:lstStyle/>
          <a:p>
            <a:pPr algn="l" indent="0" marL="0">
              <a:lnSpc>
                <a:spcPct val="104000"/>
              </a:lnSpc>
              <a:buNone/>
            </a:pPr>
            <a:r>
              <a:rPr lang="en-US" sz="1500" dirty="0">
                <a:solidFill>
                  <a:srgbClr val="666666"/>
                </a:solidFill>
                <a:latin typeface="Outfit Medium" pitchFamily="34" charset="0"/>
                <a:ea typeface="Outfit Medium" pitchFamily="34" charset="-122"/>
                <a:cs typeface="Outfit Medium" pitchFamily="34" charset="-120"/>
              </a:rPr>
              <a:t>Подання актів структурними підрозділами</a:t>
            </a:r>
            <a:endParaRPr lang="en-US" sz="1500" dirty="0"/>
          </a:p>
        </p:txBody>
      </p:sp>
      <p:sp>
        <p:nvSpPr>
          <p:cNvPr id="7" name="Text 3"/>
          <p:cNvSpPr/>
          <p:nvPr/>
        </p:nvSpPr>
        <p:spPr>
          <a:xfrm>
            <a:off x="6125910" y="2943225"/>
            <a:ext cx="5404310" cy="445294"/>
          </a:xfrm>
          <a:prstGeom prst="rect">
            <a:avLst/>
          </a:prstGeom>
          <a:noFill/>
          <a:ln/>
        </p:spPr>
        <p:txBody>
          <a:bodyPr wrap="square" lIns="0" tIns="0" rIns="0" bIns="0" rtlCol="0" anchor="t">
            <a:normAutofit/>
          </a:bodyPr>
          <a:lstStyle/>
          <a:p>
            <a:pPr algn="l" indent="0" marL="0">
              <a:lnSpc>
                <a:spcPct val="121000"/>
              </a:lnSpc>
              <a:buNone/>
            </a:pPr>
            <a:r>
              <a:rPr lang="en-US" sz="1200" dirty="0">
                <a:solidFill>
                  <a:srgbClr val="666666"/>
                </a:solidFill>
                <a:latin typeface="IBM Plex Sans" pitchFamily="34" charset="0"/>
                <a:ea typeface="IBM Plex Sans" pitchFamily="34" charset="-122"/>
                <a:cs typeface="IBM Plex Sans" pitchFamily="34" charset="-120"/>
              </a:rPr>
              <a:t>Структурні підрозділи подають акти про вилучення документів, у яких закінчився строк зберігання.</a:t>
            </a:r>
            <a:endParaRPr lang="en-US" sz="1200" dirty="0"/>
          </a:p>
        </p:txBody>
      </p:sp>
      <p:pic>
        <p:nvPicPr>
          <p:cNvPr id="8" name="Image 2" descr="preencoded.png">    </p:cNvPr>
          <p:cNvPicPr>
            <a:picLocks noChangeAspect="1"/>
          </p:cNvPicPr>
          <p:nvPr/>
        </p:nvPicPr>
        <p:blipFill>
          <a:blip r:embed="rId3"/>
          <a:stretch>
            <a:fillRect/>
          </a:stretch>
        </p:blipFill>
        <p:spPr>
          <a:xfrm>
            <a:off x="5233360" y="3542010"/>
            <a:ext cx="767835" cy="921445"/>
          </a:xfrm>
          <a:prstGeom prst="rect">
            <a:avLst/>
          </a:prstGeom>
        </p:spPr>
      </p:pic>
      <p:sp>
        <p:nvSpPr>
          <p:cNvPr id="9" name="Text 4"/>
          <p:cNvSpPr/>
          <p:nvPr/>
        </p:nvSpPr>
        <p:spPr>
          <a:xfrm>
            <a:off x="6125910" y="3695502"/>
            <a:ext cx="5404310" cy="239911"/>
          </a:xfrm>
          <a:prstGeom prst="rect">
            <a:avLst/>
          </a:prstGeom>
          <a:noFill/>
          <a:ln/>
        </p:spPr>
        <p:txBody>
          <a:bodyPr wrap="none" lIns="0" tIns="0" rIns="0" bIns="0" rtlCol="0" anchor="t"/>
          <a:lstStyle/>
          <a:p>
            <a:pPr algn="l" indent="0" marL="0">
              <a:lnSpc>
                <a:spcPct val="104000"/>
              </a:lnSpc>
              <a:buNone/>
            </a:pPr>
            <a:r>
              <a:rPr lang="en-US" sz="1500" dirty="0">
                <a:solidFill>
                  <a:srgbClr val="666666"/>
                </a:solidFill>
                <a:latin typeface="Outfit Medium" pitchFamily="34" charset="0"/>
                <a:ea typeface="Outfit Medium" pitchFamily="34" charset="-122"/>
                <a:cs typeface="Outfit Medium" pitchFamily="34" charset="-120"/>
              </a:rPr>
              <a:t>Експертиза цінності в архіві</a:t>
            </a:r>
            <a:endParaRPr lang="en-US" sz="1500" dirty="0"/>
          </a:p>
        </p:txBody>
      </p:sp>
      <p:sp>
        <p:nvSpPr>
          <p:cNvPr id="10" name="Text 5"/>
          <p:cNvSpPr/>
          <p:nvPr/>
        </p:nvSpPr>
        <p:spPr>
          <a:xfrm>
            <a:off x="6125910" y="4010223"/>
            <a:ext cx="5404310" cy="222647"/>
          </a:xfrm>
          <a:prstGeom prst="rect">
            <a:avLst/>
          </a:prstGeom>
          <a:noFill/>
          <a:ln/>
        </p:spPr>
        <p:txBody>
          <a:bodyPr wrap="none" lIns="0" tIns="0" rIns="0" bIns="0" rtlCol="0" anchor="t"/>
          <a:lstStyle/>
          <a:p>
            <a:pPr algn="l" indent="0" marL="0">
              <a:lnSpc>
                <a:spcPct val="121000"/>
              </a:lnSpc>
              <a:buNone/>
            </a:pPr>
            <a:r>
              <a:rPr lang="en-US" sz="1200" dirty="0">
                <a:solidFill>
                  <a:srgbClr val="666666"/>
                </a:solidFill>
                <a:latin typeface="IBM Plex Sans" pitchFamily="34" charset="0"/>
                <a:ea typeface="IBM Plex Sans" pitchFamily="34" charset="-122"/>
                <a:cs typeface="IBM Plex Sans" pitchFamily="34" charset="-120"/>
              </a:rPr>
              <a:t>Архів установи проводить додаткову експертизу цінності цих документів.</a:t>
            </a:r>
            <a:endParaRPr lang="en-US" sz="1200" dirty="0"/>
          </a:p>
        </p:txBody>
      </p:sp>
      <p:pic>
        <p:nvPicPr>
          <p:cNvPr id="11" name="Image 3" descr="preencoded.png">    </p:cNvPr>
          <p:cNvPicPr>
            <a:picLocks noChangeAspect="1"/>
          </p:cNvPicPr>
          <p:nvPr/>
        </p:nvPicPr>
        <p:blipFill>
          <a:blip r:embed="rId4"/>
          <a:stretch>
            <a:fillRect/>
          </a:stretch>
        </p:blipFill>
        <p:spPr>
          <a:xfrm>
            <a:off x="5233360" y="4463455"/>
            <a:ext cx="767835" cy="1289645"/>
          </a:xfrm>
          <a:prstGeom prst="rect">
            <a:avLst/>
          </a:prstGeom>
        </p:spPr>
      </p:pic>
      <p:sp>
        <p:nvSpPr>
          <p:cNvPr id="12" name="Text 6"/>
          <p:cNvSpPr/>
          <p:nvPr/>
        </p:nvSpPr>
        <p:spPr>
          <a:xfrm>
            <a:off x="6125910" y="4616946"/>
            <a:ext cx="5404310" cy="239911"/>
          </a:xfrm>
          <a:prstGeom prst="rect">
            <a:avLst/>
          </a:prstGeom>
          <a:noFill/>
          <a:ln/>
        </p:spPr>
        <p:txBody>
          <a:bodyPr wrap="none" lIns="0" tIns="0" rIns="0" bIns="0" rtlCol="0" anchor="t"/>
          <a:lstStyle/>
          <a:p>
            <a:pPr algn="l" indent="0" marL="0">
              <a:lnSpc>
                <a:spcPct val="104000"/>
              </a:lnSpc>
              <a:buNone/>
            </a:pPr>
            <a:r>
              <a:rPr lang="en-US" sz="1500" dirty="0">
                <a:solidFill>
                  <a:srgbClr val="666666"/>
                </a:solidFill>
                <a:latin typeface="Outfit Medium" pitchFamily="34" charset="0"/>
                <a:ea typeface="Outfit Medium" pitchFamily="34" charset="-122"/>
                <a:cs typeface="Outfit Medium" pitchFamily="34" charset="-120"/>
              </a:rPr>
              <a:t>Складання зведеного акта</a:t>
            </a:r>
            <a:endParaRPr lang="en-US" sz="1500" dirty="0"/>
          </a:p>
        </p:txBody>
      </p:sp>
      <p:sp>
        <p:nvSpPr>
          <p:cNvPr id="13" name="Text 7"/>
          <p:cNvSpPr/>
          <p:nvPr/>
        </p:nvSpPr>
        <p:spPr>
          <a:xfrm>
            <a:off x="6125910" y="4931668"/>
            <a:ext cx="5404310" cy="667941"/>
          </a:xfrm>
          <a:prstGeom prst="rect">
            <a:avLst/>
          </a:prstGeom>
          <a:noFill/>
          <a:ln/>
        </p:spPr>
        <p:txBody>
          <a:bodyPr wrap="square" lIns="0" tIns="0" rIns="0" bIns="0" rtlCol="0" anchor="t">
            <a:normAutofit/>
          </a:bodyPr>
          <a:lstStyle/>
          <a:p>
            <a:pPr algn="l" indent="0" marL="0">
              <a:lnSpc>
                <a:spcPct val="121000"/>
              </a:lnSpc>
              <a:buNone/>
            </a:pPr>
            <a:r>
              <a:rPr lang="en-US" sz="1200" dirty="0">
                <a:solidFill>
                  <a:srgbClr val="666666"/>
                </a:solidFill>
                <a:latin typeface="IBM Plex Sans" pitchFamily="34" charset="0"/>
                <a:ea typeface="IBM Plex Sans" pitchFamily="34" charset="-122"/>
                <a:cs typeface="IBM Plex Sans" pitchFamily="34" charset="-120"/>
              </a:rPr>
              <a:t>На підставі поданих та перевірених актів архів складає зведений акт про вилучення для знищення документів, не внесених до НАФ, за встановленою формою (додаток 15).</a:t>
            </a:r>
            <a:endParaRPr lang="en-US" sz="1200" dirty="0"/>
          </a:p>
        </p:txBody>
      </p:sp>
      <p:sp>
        <p:nvSpPr>
          <p:cNvPr id="14" name="Text 8"/>
          <p:cNvSpPr/>
          <p:nvPr/>
        </p:nvSpPr>
        <p:spPr>
          <a:xfrm>
            <a:off x="5233360" y="5893395"/>
            <a:ext cx="6296860" cy="445294"/>
          </a:xfrm>
          <a:prstGeom prst="rect">
            <a:avLst/>
          </a:prstGeom>
          <a:noFill/>
          <a:ln/>
        </p:spPr>
        <p:txBody>
          <a:bodyPr wrap="square" lIns="0" tIns="0" rIns="0" bIns="0" rtlCol="0" anchor="t">
            <a:normAutofit/>
          </a:bodyPr>
          <a:lstStyle/>
          <a:p>
            <a:pPr algn="l" indent="0" marL="0">
              <a:lnSpc>
                <a:spcPct val="121000"/>
              </a:lnSpc>
              <a:buNone/>
            </a:pPr>
            <a:r>
              <a:rPr lang="en-US" sz="1200" dirty="0">
                <a:solidFill>
                  <a:srgbClr val="666666"/>
                </a:solidFill>
                <a:latin typeface="IBM Plex Sans" pitchFamily="34" charset="0"/>
                <a:ea typeface="IBM Plex Sans" pitchFamily="34" charset="-122"/>
                <a:cs typeface="IBM Plex Sans" pitchFamily="34" charset="-120"/>
              </a:rPr>
              <a:t>Акт структурного підрозділу, що подається до архіву, оформлюється у вигляді таблиці, яку підписує керівник структурного підрозділу</a:t>
            </a:r>
            <a:endParaRPr 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40147"/>
            <a:ext cx="6296860" cy="922933"/>
          </a:xfrm>
          <a:prstGeom prst="rect">
            <a:avLst/>
          </a:prstGeom>
          <a:noFill/>
          <a:ln/>
        </p:spPr>
        <p:txBody>
          <a:bodyPr wrap="square" lIns="0" tIns="0" rIns="0" bIns="0" rtlCol="0" anchor="t">
            <a:normAutofit/>
          </a:bodyPr>
          <a:lstStyle/>
          <a:p>
            <a:pPr algn="l" indent="0" marL="0">
              <a:lnSpc>
                <a:spcPct val="104000"/>
              </a:lnSpc>
              <a:buNone/>
            </a:pPr>
            <a:r>
              <a:rPr lang="en-US" sz="2900" dirty="0">
                <a:solidFill>
                  <a:srgbClr val="3F6FF3"/>
                </a:solidFill>
                <a:latin typeface="Outfit Medium" pitchFamily="34" charset="0"/>
                <a:ea typeface="Outfit Medium" pitchFamily="34" charset="-122"/>
                <a:cs typeface="Outfit Medium" pitchFamily="34" charset="-120"/>
              </a:rPr>
              <a:t>Складання актів про вилучення: правила та строки</a:t>
            </a:r>
            <a:endParaRPr lang="en-US" sz="2900" dirty="0"/>
          </a:p>
        </p:txBody>
      </p:sp>
      <p:sp>
        <p:nvSpPr>
          <p:cNvPr id="4" name="Text 1"/>
          <p:cNvSpPr/>
          <p:nvPr/>
        </p:nvSpPr>
        <p:spPr>
          <a:xfrm>
            <a:off x="661475" y="1636117"/>
            <a:ext cx="6296860" cy="420688"/>
          </a:xfrm>
          <a:prstGeom prst="rect">
            <a:avLst/>
          </a:prstGeom>
          <a:noFill/>
          <a:ln/>
        </p:spPr>
        <p:txBody>
          <a:bodyPr wrap="square" lIns="0" tIns="0" rIns="0" bIns="0" rtlCol="0" anchor="t">
            <a:normAutofit/>
          </a:bodyPr>
          <a:lstStyle/>
          <a:p>
            <a:pPr algn="l" indent="0" marL="0">
              <a:lnSpc>
                <a:spcPct val="119000"/>
              </a:lnSpc>
              <a:buNone/>
            </a:pPr>
            <a:r>
              <a:rPr lang="en-US" sz="1150" dirty="0">
                <a:solidFill>
                  <a:srgbClr val="666666"/>
                </a:solidFill>
                <a:latin typeface="IBM Plex Sans" pitchFamily="34" charset="0"/>
                <a:ea typeface="IBM Plex Sans" pitchFamily="34" charset="-122"/>
                <a:cs typeface="IBM Plex Sans" pitchFamily="34" charset="-120"/>
              </a:rPr>
              <a:t>Складання актів про вилучення документів, що не внесені до НАФ, вимагає дотримання чітких правил та термінів, які забезпечують правомірність їх знищення.</a:t>
            </a:r>
            <a:endParaRPr lang="en-US" sz="1150" dirty="0"/>
          </a:p>
        </p:txBody>
      </p:sp>
      <p:sp>
        <p:nvSpPr>
          <p:cNvPr id="5" name="Shape 2"/>
          <p:cNvSpPr/>
          <p:nvPr/>
        </p:nvSpPr>
        <p:spPr>
          <a:xfrm>
            <a:off x="661475" y="2186583"/>
            <a:ext cx="2022028" cy="4131270"/>
          </a:xfrm>
          <a:prstGeom prst="roundRect">
            <a:avLst>
              <a:gd name="adj" fmla="val 6573"/>
            </a:avLst>
          </a:prstGeom>
          <a:solidFill>
            <a:srgbClr val="CFDBFC"/>
          </a:solidFill>
          <a:ln w="6350">
            <a:solidFill>
              <a:srgbClr val="B5C1E2"/>
            </a:solidFill>
            <a:prstDash val="solid"/>
          </a:ln>
          <a:effectLst>
            <a:outerShdw sx="100000" sy="100000" kx="0" ky="0" algn="bl" rotWithShape="0" blurRad="127" dist="19050" dir="2700000">
              <a:srgbClr val="b5c1e2">
                <a:alpha val="100000"/>
              </a:srgbClr>
            </a:outerShdw>
          </a:effectLst>
        </p:spPr>
      </p:sp>
      <p:sp>
        <p:nvSpPr>
          <p:cNvPr id="6" name="Shape 3"/>
          <p:cNvSpPr/>
          <p:nvPr/>
        </p:nvSpPr>
        <p:spPr>
          <a:xfrm>
            <a:off x="815459" y="2340570"/>
            <a:ext cx="443001" cy="443012"/>
          </a:xfrm>
          <a:prstGeom prst="ellipse">
            <a:avLst/>
          </a:prstGeom>
          <a:solidFill>
            <a:srgbClr val="A2B9F9"/>
          </a:solidFill>
          <a:ln/>
        </p:spPr>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7296" y="2462411"/>
            <a:ext cx="199325" cy="199330"/>
          </a:xfrm>
          <a:prstGeom prst="rect">
            <a:avLst/>
          </a:prstGeom>
        </p:spPr>
      </p:pic>
      <p:sp>
        <p:nvSpPr>
          <p:cNvPr id="8" name="Text 4"/>
          <p:cNvSpPr/>
          <p:nvPr/>
        </p:nvSpPr>
        <p:spPr>
          <a:xfrm>
            <a:off x="815459" y="2898874"/>
            <a:ext cx="1714060" cy="461367"/>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000000"/>
                </a:solidFill>
                <a:latin typeface="Outfit Medium" pitchFamily="34" charset="0"/>
                <a:ea typeface="Outfit Medium" pitchFamily="34" charset="-122"/>
                <a:cs typeface="Outfit Medium" pitchFamily="34" charset="-120"/>
              </a:rPr>
              <a:t>Порядок складання акта</a:t>
            </a:r>
            <a:endParaRPr lang="en-US" sz="1450" dirty="0"/>
          </a:p>
        </p:txBody>
      </p:sp>
      <p:sp>
        <p:nvSpPr>
          <p:cNvPr id="9" name="Text 5"/>
          <p:cNvSpPr/>
          <p:nvPr/>
        </p:nvSpPr>
        <p:spPr>
          <a:xfrm>
            <a:off x="815459" y="3429397"/>
            <a:ext cx="1714060" cy="2734469"/>
          </a:xfrm>
          <a:prstGeom prst="rect">
            <a:avLst/>
          </a:prstGeom>
          <a:noFill/>
          <a:ln/>
        </p:spPr>
        <p:txBody>
          <a:bodyPr wrap="square" lIns="0" tIns="0" rIns="0" bIns="0" rtlCol="0" anchor="t">
            <a:normAutofit/>
          </a:bodyPr>
          <a:lstStyle/>
          <a:p>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Акт складається у </a:t>
            </a:r>
            <a:pPr algn="l" indent="0" marL="0">
              <a:lnSpc>
                <a:spcPct val="119000"/>
              </a:lnSpc>
              <a:buNone/>
            </a:pPr>
            <a:r>
              <a:rPr lang="en-US" sz="1150" b="1" dirty="0">
                <a:solidFill>
                  <a:srgbClr val="000000"/>
                </a:solidFill>
                <a:latin typeface="IBM Plex Sans Bold" pitchFamily="34" charset="0"/>
                <a:ea typeface="IBM Plex Sans Bold" pitchFamily="34" charset="-122"/>
                <a:cs typeface="IBM Plex Sans Bold" pitchFamily="34" charset="-120"/>
              </a:rPr>
              <a:t>двох примірниках</a:t>
            </a:r>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 на справи всієї установи, з валовою нумерацією, починаючи з №1. Назви структурних підрозділів зазначаються перед групами заголовків їх справ. Однорідні справи вносяться під загальним заголовком із зазначенням кількості.</a:t>
            </a:r>
            <a:endParaRPr lang="en-US" sz="1150" dirty="0"/>
          </a:p>
        </p:txBody>
      </p:sp>
      <p:sp>
        <p:nvSpPr>
          <p:cNvPr id="10" name="Shape 6"/>
          <p:cNvSpPr/>
          <p:nvPr/>
        </p:nvSpPr>
        <p:spPr>
          <a:xfrm>
            <a:off x="2798792" y="2186583"/>
            <a:ext cx="2022127" cy="4131270"/>
          </a:xfrm>
          <a:prstGeom prst="roundRect">
            <a:avLst>
              <a:gd name="adj" fmla="val 6572"/>
            </a:avLst>
          </a:prstGeom>
          <a:solidFill>
            <a:srgbClr val="CFDBFC"/>
          </a:solidFill>
          <a:ln w="6350">
            <a:solidFill>
              <a:srgbClr val="B5C1E2"/>
            </a:solidFill>
            <a:prstDash val="solid"/>
          </a:ln>
          <a:effectLst>
            <a:outerShdw sx="100000" sy="100000" kx="0" ky="0" algn="bl" rotWithShape="0" blurRad="127" dist="19050" dir="2700000">
              <a:srgbClr val="b5c1e2">
                <a:alpha val="100000"/>
              </a:srgbClr>
            </a:outerShdw>
          </a:effectLst>
        </p:spPr>
      </p:sp>
      <p:sp>
        <p:nvSpPr>
          <p:cNvPr id="11" name="Shape 7"/>
          <p:cNvSpPr/>
          <p:nvPr/>
        </p:nvSpPr>
        <p:spPr>
          <a:xfrm>
            <a:off x="2952775" y="2340570"/>
            <a:ext cx="443001" cy="443012"/>
          </a:xfrm>
          <a:prstGeom prst="ellipse">
            <a:avLst/>
          </a:prstGeom>
          <a:solidFill>
            <a:srgbClr val="A2B9F9"/>
          </a:solidFill>
          <a:ln/>
        </p:spPr>
      </p:sp>
      <p:pic>
        <p:nvPicPr>
          <p:cNvPr id="12"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74613" y="2462411"/>
            <a:ext cx="199325" cy="199330"/>
          </a:xfrm>
          <a:prstGeom prst="rect">
            <a:avLst/>
          </a:prstGeom>
        </p:spPr>
      </p:pic>
      <p:sp>
        <p:nvSpPr>
          <p:cNvPr id="13" name="Text 8"/>
          <p:cNvSpPr/>
          <p:nvPr/>
        </p:nvSpPr>
        <p:spPr>
          <a:xfrm>
            <a:off x="2952775" y="2898874"/>
            <a:ext cx="1714159" cy="461367"/>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000000"/>
                </a:solidFill>
                <a:latin typeface="Outfit Medium" pitchFamily="34" charset="0"/>
                <a:ea typeface="Outfit Medium" pitchFamily="34" charset="-122"/>
                <a:cs typeface="Outfit Medium" pitchFamily="34" charset="-120"/>
              </a:rPr>
              <a:t>Строки включення до акта</a:t>
            </a:r>
            <a:endParaRPr lang="en-US" sz="1450" dirty="0"/>
          </a:p>
        </p:txBody>
      </p:sp>
      <p:sp>
        <p:nvSpPr>
          <p:cNvPr id="14" name="Text 9"/>
          <p:cNvSpPr/>
          <p:nvPr/>
        </p:nvSpPr>
        <p:spPr>
          <a:xfrm>
            <a:off x="2952775" y="3429397"/>
            <a:ext cx="1714159" cy="2734469"/>
          </a:xfrm>
          <a:prstGeom prst="rect">
            <a:avLst/>
          </a:prstGeom>
          <a:noFill/>
          <a:ln/>
        </p:spPr>
        <p:txBody>
          <a:bodyPr wrap="square" lIns="0" tIns="0" rIns="0" bIns="0" rtlCol="0" anchor="t">
            <a:normAutofit/>
          </a:bodyPr>
          <a:lstStyle/>
          <a:p>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Справи включаються в акт, якщо їх строк зберігання </a:t>
            </a:r>
            <a:pPr algn="l" indent="0" marL="0">
              <a:lnSpc>
                <a:spcPct val="119000"/>
              </a:lnSpc>
              <a:buNone/>
            </a:pPr>
            <a:r>
              <a:rPr lang="en-US" sz="1150" b="1" dirty="0">
                <a:solidFill>
                  <a:srgbClr val="000000"/>
                </a:solidFill>
                <a:latin typeface="IBM Plex Sans Bold" pitchFamily="34" charset="0"/>
                <a:ea typeface="IBM Plex Sans Bold" pitchFamily="34" charset="-122"/>
                <a:cs typeface="IBM Plex Sans Bold" pitchFamily="34" charset="-120"/>
              </a:rPr>
              <a:t>закінчився до 01 січня року</a:t>
            </a:r>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 в якому складено акт. Наприклад, для 3-річних справ з 2024 року акт може бути складений не раніше 01.01.2028, для 5-річних – не раніше 01.01.2030, з урахуванням приміток.</a:t>
            </a:r>
            <a:endParaRPr lang="en-US" sz="1150" dirty="0"/>
          </a:p>
        </p:txBody>
      </p:sp>
      <p:sp>
        <p:nvSpPr>
          <p:cNvPr id="15" name="Shape 10"/>
          <p:cNvSpPr/>
          <p:nvPr/>
        </p:nvSpPr>
        <p:spPr>
          <a:xfrm>
            <a:off x="4936208" y="2186583"/>
            <a:ext cx="2022028" cy="4131270"/>
          </a:xfrm>
          <a:prstGeom prst="roundRect">
            <a:avLst>
              <a:gd name="adj" fmla="val 6573"/>
            </a:avLst>
          </a:prstGeom>
          <a:solidFill>
            <a:srgbClr val="CFDBFC"/>
          </a:solidFill>
          <a:ln w="6350">
            <a:solidFill>
              <a:srgbClr val="B5C1E2"/>
            </a:solidFill>
            <a:prstDash val="solid"/>
          </a:ln>
          <a:effectLst>
            <a:outerShdw sx="100000" sy="100000" kx="0" ky="0" algn="bl" rotWithShape="0" blurRad="127" dist="19050" dir="2700000">
              <a:srgbClr val="b5c1e2">
                <a:alpha val="100000"/>
              </a:srgbClr>
            </a:outerShdw>
          </a:effectLst>
        </p:spPr>
      </p:sp>
      <p:sp>
        <p:nvSpPr>
          <p:cNvPr id="16" name="Shape 11"/>
          <p:cNvSpPr/>
          <p:nvPr/>
        </p:nvSpPr>
        <p:spPr>
          <a:xfrm>
            <a:off x="5090191" y="2340570"/>
            <a:ext cx="443001" cy="443012"/>
          </a:xfrm>
          <a:prstGeom prst="ellipse">
            <a:avLst/>
          </a:prstGeom>
          <a:solidFill>
            <a:srgbClr val="A2B9F9"/>
          </a:solidFill>
          <a:ln/>
        </p:spPr>
      </p:sp>
      <p:pic>
        <p:nvPicPr>
          <p:cNvPr id="17"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12029" y="2462411"/>
            <a:ext cx="199325" cy="199330"/>
          </a:xfrm>
          <a:prstGeom prst="rect">
            <a:avLst/>
          </a:prstGeom>
        </p:spPr>
      </p:pic>
      <p:sp>
        <p:nvSpPr>
          <p:cNvPr id="18" name="Text 12"/>
          <p:cNvSpPr/>
          <p:nvPr/>
        </p:nvSpPr>
        <p:spPr>
          <a:xfrm>
            <a:off x="5090191" y="2898874"/>
            <a:ext cx="1714060" cy="461367"/>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000000"/>
                </a:solidFill>
                <a:latin typeface="Outfit Medium" pitchFamily="34" charset="0"/>
                <a:ea typeface="Outfit Medium" pitchFamily="34" charset="-122"/>
                <a:cs typeface="Outfit Medium" pitchFamily="34" charset="-120"/>
              </a:rPr>
              <a:t>Процедура погодження</a:t>
            </a:r>
            <a:endParaRPr lang="en-US" sz="1450" dirty="0"/>
          </a:p>
        </p:txBody>
      </p:sp>
      <p:sp>
        <p:nvSpPr>
          <p:cNvPr id="19" name="Text 13"/>
          <p:cNvSpPr/>
          <p:nvPr/>
        </p:nvSpPr>
        <p:spPr>
          <a:xfrm>
            <a:off x="5090191" y="3429397"/>
            <a:ext cx="1714060" cy="2734469"/>
          </a:xfrm>
          <a:prstGeom prst="rect">
            <a:avLst/>
          </a:prstGeom>
          <a:noFill/>
          <a:ln/>
        </p:spPr>
        <p:txBody>
          <a:bodyPr wrap="square" lIns="0" tIns="0" rIns="0" bIns="0" rtlCol="0" anchor="t">
            <a:normAutofit/>
          </a:bodyPr>
          <a:lstStyle/>
          <a:p>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Установи, що створюють документи НАФ, подають схвалені власною ЕК акти на розгляд та погодження </a:t>
            </a:r>
            <a:pPr algn="l" indent="0" marL="0">
              <a:lnSpc>
                <a:spcPct val="119000"/>
              </a:lnSpc>
              <a:buNone/>
            </a:pPr>
            <a:r>
              <a:rPr lang="en-US" sz="1150" b="1" dirty="0">
                <a:solidFill>
                  <a:srgbClr val="000000"/>
                </a:solidFill>
                <a:latin typeface="IBM Plex Sans Bold" pitchFamily="34" charset="0"/>
                <a:ea typeface="IBM Plex Sans Bold" pitchFamily="34" charset="-122"/>
                <a:cs typeface="IBM Plex Sans Bold" pitchFamily="34" charset="-120"/>
              </a:rPr>
              <a:t>ЕПК (ЕК) державної архівної установи</a:t>
            </a:r>
            <a:pPr algn="l" indent="0" marL="0">
              <a:lnSpc>
                <a:spcPct val="119000"/>
              </a:lnSpc>
              <a:buNone/>
            </a:pPr>
            <a:r>
              <a:rPr lang="en-US" sz="1150" dirty="0">
                <a:solidFill>
                  <a:srgbClr val="000000"/>
                </a:solidFill>
                <a:latin typeface="IBM Plex Sans" pitchFamily="34" charset="0"/>
                <a:ea typeface="IBM Plex Sans" pitchFamily="34" charset="-122"/>
                <a:cs typeface="IBM Plex Sans" pitchFamily="34" charset="-120"/>
              </a:rPr>
              <a:t> або архівного відділу міської ради. Це відбувається разом з описами справ постійного зберігання та особового складу.</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51954"/>
            <a:ext cx="6296860" cy="1070570"/>
          </a:xfrm>
          <a:prstGeom prst="rect">
            <a:avLst/>
          </a:prstGeom>
          <a:noFill/>
          <a:ln/>
        </p:spPr>
        <p:txBody>
          <a:bodyPr wrap="square" lIns="0" tIns="0" rIns="0" bIns="0" rtlCol="0" anchor="t">
            <a:normAutofit/>
          </a:bodyPr>
          <a:lstStyle/>
          <a:p>
            <a:pPr algn="l" indent="0" marL="0">
              <a:lnSpc>
                <a:spcPct val="104000"/>
              </a:lnSpc>
              <a:buNone/>
            </a:pPr>
            <a:r>
              <a:rPr lang="en-US" sz="3350" dirty="0">
                <a:solidFill>
                  <a:srgbClr val="3F6FF3"/>
                </a:solidFill>
                <a:latin typeface="Outfit Medium" pitchFamily="34" charset="0"/>
                <a:ea typeface="Outfit Medium" pitchFamily="34" charset="-122"/>
                <a:cs typeface="Outfit Medium" pitchFamily="34" charset="-120"/>
              </a:rPr>
              <a:t>Процедура знищення документів</a:t>
            </a:r>
            <a:endParaRPr lang="en-US" sz="3350" dirty="0"/>
          </a:p>
        </p:txBody>
      </p:sp>
      <p:sp>
        <p:nvSpPr>
          <p:cNvPr id="4" name="Text 1"/>
          <p:cNvSpPr/>
          <p:nvPr/>
        </p:nvSpPr>
        <p:spPr>
          <a:xfrm>
            <a:off x="661475" y="1855291"/>
            <a:ext cx="6296860" cy="783729"/>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666666"/>
                </a:solidFill>
                <a:latin typeface="IBM Plex Sans" pitchFamily="34" charset="0"/>
                <a:ea typeface="IBM Plex Sans" pitchFamily="34" charset="-122"/>
                <a:cs typeface="IBM Plex Sans" pitchFamily="34" charset="-120"/>
              </a:rPr>
              <a:t>Після погодження та затвердження актів про вилучення документів, не внесених до НАФ, настає етап їхнього знищення згідно з встановленими правилами.</a:t>
            </a:r>
            <a:endParaRPr lang="en-US" sz="13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835077"/>
            <a:ext cx="171247" cy="171252"/>
          </a:xfrm>
          <a:prstGeom prst="rect">
            <a:avLst/>
          </a:prstGeom>
        </p:spPr>
      </p:pic>
      <p:sp>
        <p:nvSpPr>
          <p:cNvPr id="6" name="Shape 2"/>
          <p:cNvSpPr/>
          <p:nvPr/>
        </p:nvSpPr>
        <p:spPr>
          <a:xfrm>
            <a:off x="661475" y="3085703"/>
            <a:ext cx="3070843" cy="19050"/>
          </a:xfrm>
          <a:prstGeom prst="rect">
            <a:avLst/>
          </a:prstGeom>
          <a:solidFill>
            <a:srgbClr val="A2B9F9"/>
          </a:solidFill>
          <a:ln/>
        </p:spPr>
      </p:sp>
      <p:sp>
        <p:nvSpPr>
          <p:cNvPr id="7" name="Text 3"/>
          <p:cNvSpPr/>
          <p:nvPr/>
        </p:nvSpPr>
        <p:spPr>
          <a:xfrm>
            <a:off x="661475" y="3209429"/>
            <a:ext cx="3070843" cy="267593"/>
          </a:xfrm>
          <a:prstGeom prst="rect">
            <a:avLst/>
          </a:prstGeom>
          <a:noFill/>
          <a:ln/>
        </p:spPr>
        <p:txBody>
          <a:bodyPr wrap="none" lIns="0" tIns="0" rIns="0" bIns="0" rtlCol="0" anchor="t"/>
          <a:lstStyle/>
          <a:p>
            <a:pPr algn="l" indent="0" marL="0">
              <a:lnSpc>
                <a:spcPct val="104000"/>
              </a:lnSpc>
              <a:buNone/>
            </a:pPr>
            <a:r>
              <a:rPr lang="en-US" sz="1650" dirty="0">
                <a:solidFill>
                  <a:srgbClr val="666666"/>
                </a:solidFill>
                <a:latin typeface="Outfit Medium" pitchFamily="34" charset="0"/>
                <a:ea typeface="Outfit Medium" pitchFamily="34" charset="-122"/>
                <a:cs typeface="Outfit Medium" pitchFamily="34" charset="-120"/>
              </a:rPr>
              <a:t>Затвердження Актів</a:t>
            </a:r>
            <a:endParaRPr lang="en-US" sz="1650" dirty="0"/>
          </a:p>
        </p:txBody>
      </p:sp>
      <p:sp>
        <p:nvSpPr>
          <p:cNvPr id="8" name="Text 4"/>
          <p:cNvSpPr/>
          <p:nvPr/>
        </p:nvSpPr>
        <p:spPr>
          <a:xfrm>
            <a:off x="661475" y="3570089"/>
            <a:ext cx="3070843" cy="104497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666666"/>
                </a:solidFill>
                <a:latin typeface="IBM Plex Sans" pitchFamily="34" charset="0"/>
                <a:ea typeface="IBM Plex Sans" pitchFamily="34" charset="-122"/>
                <a:cs typeface="IBM Plex Sans" pitchFamily="34" charset="-120"/>
              </a:rPr>
              <a:t>Погоджені акти про вилучення для знищення затверджуються керівником установи, що надає право на подальше знищення документів.</a:t>
            </a:r>
            <a:endParaRPr lang="en-US" sz="13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87492" y="2835077"/>
            <a:ext cx="171247" cy="171252"/>
          </a:xfrm>
          <a:prstGeom prst="rect">
            <a:avLst/>
          </a:prstGeom>
        </p:spPr>
      </p:pic>
      <p:sp>
        <p:nvSpPr>
          <p:cNvPr id="10" name="Shape 5"/>
          <p:cNvSpPr/>
          <p:nvPr/>
        </p:nvSpPr>
        <p:spPr>
          <a:xfrm>
            <a:off x="3887492" y="3085703"/>
            <a:ext cx="3070843" cy="19050"/>
          </a:xfrm>
          <a:prstGeom prst="rect">
            <a:avLst/>
          </a:prstGeom>
          <a:solidFill>
            <a:srgbClr val="A2B9F9"/>
          </a:solidFill>
          <a:ln/>
        </p:spPr>
      </p:sp>
      <p:sp>
        <p:nvSpPr>
          <p:cNvPr id="11" name="Text 6"/>
          <p:cNvSpPr/>
          <p:nvPr/>
        </p:nvSpPr>
        <p:spPr>
          <a:xfrm>
            <a:off x="3887492" y="3209429"/>
            <a:ext cx="3070843" cy="267593"/>
          </a:xfrm>
          <a:prstGeom prst="rect">
            <a:avLst/>
          </a:prstGeom>
          <a:noFill/>
          <a:ln/>
        </p:spPr>
        <p:txBody>
          <a:bodyPr wrap="none" lIns="0" tIns="0" rIns="0" bIns="0" rtlCol="0" anchor="t"/>
          <a:lstStyle/>
          <a:p>
            <a:pPr algn="l" indent="0" marL="0">
              <a:lnSpc>
                <a:spcPct val="104000"/>
              </a:lnSpc>
              <a:buNone/>
            </a:pPr>
            <a:r>
              <a:rPr lang="en-US" sz="1650" dirty="0">
                <a:solidFill>
                  <a:srgbClr val="666666"/>
                </a:solidFill>
                <a:latin typeface="Outfit Medium" pitchFamily="34" charset="0"/>
                <a:ea typeface="Outfit Medium" pitchFamily="34" charset="-122"/>
                <a:cs typeface="Outfit Medium" pitchFamily="34" charset="-120"/>
              </a:rPr>
              <a:t>Передача на Переробку</a:t>
            </a:r>
            <a:endParaRPr lang="en-US" sz="1650" dirty="0"/>
          </a:p>
        </p:txBody>
      </p:sp>
      <p:sp>
        <p:nvSpPr>
          <p:cNvPr id="12" name="Text 7"/>
          <p:cNvSpPr/>
          <p:nvPr/>
        </p:nvSpPr>
        <p:spPr>
          <a:xfrm>
            <a:off x="3887492" y="3570089"/>
            <a:ext cx="3070843" cy="783729"/>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666666"/>
                </a:solidFill>
                <a:latin typeface="IBM Plex Sans" pitchFamily="34" charset="0"/>
                <a:ea typeface="IBM Plex Sans" pitchFamily="34" charset="-122"/>
                <a:cs typeface="IBM Plex Sans" pitchFamily="34" charset="-120"/>
              </a:rPr>
              <a:t>Справи, відібрані для знищення, передаються організаціям із заготівлі вторинної сировини за накладними.</a:t>
            </a:r>
            <a:endParaRPr lang="en-US" sz="13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920059"/>
            <a:ext cx="171247" cy="171252"/>
          </a:xfrm>
          <a:prstGeom prst="rect">
            <a:avLst/>
          </a:prstGeom>
        </p:spPr>
      </p:pic>
      <p:sp>
        <p:nvSpPr>
          <p:cNvPr id="14" name="Shape 8"/>
          <p:cNvSpPr/>
          <p:nvPr/>
        </p:nvSpPr>
        <p:spPr>
          <a:xfrm>
            <a:off x="661475" y="5170686"/>
            <a:ext cx="6296860" cy="19050"/>
          </a:xfrm>
          <a:prstGeom prst="rect">
            <a:avLst/>
          </a:prstGeom>
          <a:solidFill>
            <a:srgbClr val="A2B9F9"/>
          </a:solidFill>
          <a:ln/>
        </p:spPr>
      </p:sp>
      <p:sp>
        <p:nvSpPr>
          <p:cNvPr id="15" name="Text 9"/>
          <p:cNvSpPr/>
          <p:nvPr/>
        </p:nvSpPr>
        <p:spPr>
          <a:xfrm>
            <a:off x="661475" y="5294412"/>
            <a:ext cx="6296860" cy="267593"/>
          </a:xfrm>
          <a:prstGeom prst="rect">
            <a:avLst/>
          </a:prstGeom>
          <a:noFill/>
          <a:ln/>
        </p:spPr>
        <p:txBody>
          <a:bodyPr wrap="none" lIns="0" tIns="0" rIns="0" bIns="0" rtlCol="0" anchor="t"/>
          <a:lstStyle/>
          <a:p>
            <a:pPr algn="l" indent="0" marL="0">
              <a:lnSpc>
                <a:spcPct val="104000"/>
              </a:lnSpc>
              <a:buNone/>
            </a:pPr>
            <a:r>
              <a:rPr lang="en-US" sz="1650" dirty="0">
                <a:solidFill>
                  <a:srgbClr val="666666"/>
                </a:solidFill>
                <a:latin typeface="Outfit Medium" pitchFamily="34" charset="0"/>
                <a:ea typeface="Outfit Medium" pitchFamily="34" charset="-122"/>
                <a:cs typeface="Outfit Medium" pitchFamily="34" charset="-120"/>
              </a:rPr>
              <a:t>Фіксація Деталей</a:t>
            </a:r>
            <a:endParaRPr lang="en-US" sz="1650" dirty="0"/>
          </a:p>
        </p:txBody>
      </p:sp>
      <p:sp>
        <p:nvSpPr>
          <p:cNvPr id="16" name="Text 10"/>
          <p:cNvSpPr/>
          <p:nvPr/>
        </p:nvSpPr>
        <p:spPr>
          <a:xfrm>
            <a:off x="661475" y="5655072"/>
            <a:ext cx="6296860" cy="52248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666666"/>
                </a:solidFill>
                <a:latin typeface="IBM Plex Sans" pitchFamily="34" charset="0"/>
                <a:ea typeface="IBM Plex Sans" pitchFamily="34" charset="-122"/>
                <a:cs typeface="IBM Plex Sans" pitchFamily="34" charset="-120"/>
              </a:rPr>
              <a:t>В актах про вилучення обов'язково зазначаються дата здачі документів, їхня вага та номер відповідної накладної.</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61475" y="615553"/>
            <a:ext cx="10868745" cy="572195"/>
          </a:xfrm>
          <a:prstGeom prst="rect">
            <a:avLst/>
          </a:prstGeom>
          <a:noFill/>
          <a:ln/>
        </p:spPr>
        <p:txBody>
          <a:bodyPr wrap="none" lIns="0" tIns="0" rIns="0" bIns="0" rtlCol="0" anchor="t"/>
          <a:lstStyle/>
          <a:p>
            <a:pPr algn="l" indent="0" marL="0">
              <a:lnSpc>
                <a:spcPct val="104000"/>
              </a:lnSpc>
              <a:buNone/>
            </a:pPr>
            <a:r>
              <a:rPr lang="en-US" sz="3600" dirty="0">
                <a:solidFill>
                  <a:srgbClr val="3F6FF3"/>
                </a:solidFill>
                <a:latin typeface="Outfit Medium" pitchFamily="34" charset="0"/>
                <a:ea typeface="Outfit Medium" pitchFamily="34" charset="-122"/>
                <a:cs typeface="Outfit Medium" pitchFamily="34" charset="-120"/>
              </a:rPr>
              <a:t>Особливості знищення документів ДСК</a:t>
            </a:r>
            <a:endParaRPr lang="en-US" sz="3600" dirty="0"/>
          </a:p>
        </p:txBody>
      </p:sp>
      <p:sp>
        <p:nvSpPr>
          <p:cNvPr id="3" name="Text 1"/>
          <p:cNvSpPr/>
          <p:nvPr/>
        </p:nvSpPr>
        <p:spPr>
          <a:xfrm>
            <a:off x="661475" y="1542455"/>
            <a:ext cx="10868745" cy="576858"/>
          </a:xfrm>
          <a:prstGeom prst="rect">
            <a:avLst/>
          </a:prstGeom>
          <a:noFill/>
          <a:ln/>
        </p:spPr>
        <p:txBody>
          <a:bodyPr wrap="square" lIns="0" tIns="0" rIns="0" bIns="0" rtlCol="0" anchor="t">
            <a:normAutofit/>
          </a:bodyPr>
          <a:lstStyle/>
          <a:p>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Документи «Для службового користування» (ДСК), включені до акта про вилучення для знищення, вимагають особливої процедури.</a:t>
            </a:r>
            <a:endParaRPr lang="en-US" sz="1400" dirty="0"/>
          </a:p>
        </p:txBody>
      </p:sp>
      <p:sp>
        <p:nvSpPr>
          <p:cNvPr id="4" name="Shape 2"/>
          <p:cNvSpPr/>
          <p:nvPr/>
        </p:nvSpPr>
        <p:spPr>
          <a:xfrm>
            <a:off x="661475" y="2318841"/>
            <a:ext cx="411946" cy="411956"/>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5" name="Text 3"/>
          <p:cNvSpPr/>
          <p:nvPr/>
        </p:nvSpPr>
        <p:spPr>
          <a:xfrm>
            <a:off x="730133" y="2353171"/>
            <a:ext cx="274631" cy="343297"/>
          </a:xfrm>
          <a:prstGeom prst="rect">
            <a:avLst/>
          </a:prstGeom>
          <a:noFill/>
          <a:ln/>
        </p:spPr>
        <p:txBody>
          <a:bodyPr wrap="none" lIns="0" tIns="0" rIns="0" bIns="0" rtlCol="0" anchor="ctr"/>
          <a:lstStyle/>
          <a:p>
            <a:pPr algn="ctr" indent="0" marL="0">
              <a:lnSpc>
                <a:spcPct val="100000"/>
              </a:lnSpc>
              <a:buNone/>
            </a:pPr>
            <a:r>
              <a:rPr lang="en-US" sz="2150" dirty="0">
                <a:solidFill>
                  <a:srgbClr val="000000"/>
                </a:solidFill>
                <a:latin typeface="Outfit Medium" pitchFamily="34" charset="0"/>
                <a:ea typeface="Outfit Medium" pitchFamily="34" charset="-122"/>
                <a:cs typeface="Outfit Medium" pitchFamily="34" charset="-120"/>
              </a:rPr>
              <a:t>1</a:t>
            </a:r>
            <a:endParaRPr lang="en-US" sz="2150" dirty="0"/>
          </a:p>
        </p:txBody>
      </p:sp>
      <p:sp>
        <p:nvSpPr>
          <p:cNvPr id="6" name="Text 4"/>
          <p:cNvSpPr/>
          <p:nvPr/>
        </p:nvSpPr>
        <p:spPr>
          <a:xfrm>
            <a:off x="1250720" y="2381746"/>
            <a:ext cx="2885904" cy="286048"/>
          </a:xfrm>
          <a:prstGeom prst="rect">
            <a:avLst/>
          </a:prstGeom>
          <a:noFill/>
          <a:ln/>
        </p:spPr>
        <p:txBody>
          <a:bodyPr wrap="none" lIns="0" tIns="0" rIns="0" bIns="0" rtlCol="0" anchor="t"/>
          <a:lstStyle/>
          <a:p>
            <a:pPr algn="l" indent="0" marL="0">
              <a:lnSpc>
                <a:spcPct val="104000"/>
              </a:lnSpc>
              <a:buNone/>
            </a:pPr>
            <a:r>
              <a:rPr lang="en-US" sz="1800" dirty="0">
                <a:solidFill>
                  <a:srgbClr val="666666"/>
                </a:solidFill>
                <a:latin typeface="Outfit Medium" pitchFamily="34" charset="0"/>
                <a:ea typeface="Outfit Medium" pitchFamily="34" charset="-122"/>
                <a:cs typeface="Outfit Medium" pitchFamily="34" charset="-120"/>
              </a:rPr>
              <a:t>Метод знищення</a:t>
            </a:r>
            <a:endParaRPr lang="en-US" sz="1800" dirty="0"/>
          </a:p>
        </p:txBody>
      </p:sp>
      <p:sp>
        <p:nvSpPr>
          <p:cNvPr id="7" name="Text 5"/>
          <p:cNvSpPr/>
          <p:nvPr/>
        </p:nvSpPr>
        <p:spPr>
          <a:xfrm>
            <a:off x="1250720" y="2774156"/>
            <a:ext cx="2885904" cy="1442145"/>
          </a:xfrm>
          <a:prstGeom prst="rect">
            <a:avLst/>
          </a:prstGeom>
          <a:noFill/>
          <a:ln/>
        </p:spPr>
        <p:txBody>
          <a:bodyPr wrap="square" lIns="0" tIns="0" rIns="0" bIns="0" rtlCol="0" anchor="t">
            <a:normAutofit/>
          </a:bodyPr>
          <a:lstStyle/>
          <a:p>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Такі документи знищуються шляхом </a:t>
            </a:r>
            <a:pPr algn="l" indent="0" marL="0">
              <a:lnSpc>
                <a:spcPct val="131000"/>
              </a:lnSpc>
              <a:buNone/>
            </a:pPr>
            <a:r>
              <a:rPr lang="en-US" sz="1400" b="1" dirty="0">
                <a:solidFill>
                  <a:srgbClr val="666666"/>
                </a:solidFill>
                <a:latin typeface="IBM Plex Sans Bold" pitchFamily="34" charset="0"/>
                <a:ea typeface="IBM Plex Sans Bold" pitchFamily="34" charset="-122"/>
                <a:cs typeface="IBM Plex Sans Bold" pitchFamily="34" charset="-120"/>
              </a:rPr>
              <a:t>невідновлюваного подрібнення, спалювання</a:t>
            </a:r>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 або іншим способом, що гарантує повне знищення інформації.</a:t>
            </a:r>
            <a:endParaRPr lang="en-US" sz="1400" dirty="0"/>
          </a:p>
        </p:txBody>
      </p:sp>
      <p:sp>
        <p:nvSpPr>
          <p:cNvPr id="8" name="Shape 6"/>
          <p:cNvSpPr/>
          <p:nvPr/>
        </p:nvSpPr>
        <p:spPr>
          <a:xfrm>
            <a:off x="4358273" y="2318841"/>
            <a:ext cx="411946" cy="411956"/>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9" name="Text 7"/>
          <p:cNvSpPr/>
          <p:nvPr/>
        </p:nvSpPr>
        <p:spPr>
          <a:xfrm>
            <a:off x="4426931" y="2353171"/>
            <a:ext cx="274631" cy="343297"/>
          </a:xfrm>
          <a:prstGeom prst="rect">
            <a:avLst/>
          </a:prstGeom>
          <a:noFill/>
          <a:ln/>
        </p:spPr>
        <p:txBody>
          <a:bodyPr wrap="none" lIns="0" tIns="0" rIns="0" bIns="0" rtlCol="0" anchor="ctr"/>
          <a:lstStyle/>
          <a:p>
            <a:pPr algn="ctr" indent="0" marL="0">
              <a:lnSpc>
                <a:spcPct val="100000"/>
              </a:lnSpc>
              <a:buNone/>
            </a:pPr>
            <a:r>
              <a:rPr lang="en-US" sz="2150" dirty="0">
                <a:solidFill>
                  <a:srgbClr val="000000"/>
                </a:solidFill>
                <a:latin typeface="Outfit Medium" pitchFamily="34" charset="0"/>
                <a:ea typeface="Outfit Medium" pitchFamily="34" charset="-122"/>
                <a:cs typeface="Outfit Medium" pitchFamily="34" charset="-120"/>
              </a:rPr>
              <a:t>2</a:t>
            </a:r>
            <a:endParaRPr lang="en-US" sz="2150" dirty="0"/>
          </a:p>
        </p:txBody>
      </p:sp>
      <p:sp>
        <p:nvSpPr>
          <p:cNvPr id="10" name="Text 8"/>
          <p:cNvSpPr/>
          <p:nvPr/>
        </p:nvSpPr>
        <p:spPr>
          <a:xfrm>
            <a:off x="4947518" y="2381746"/>
            <a:ext cx="2885904" cy="286048"/>
          </a:xfrm>
          <a:prstGeom prst="rect">
            <a:avLst/>
          </a:prstGeom>
          <a:noFill/>
          <a:ln/>
        </p:spPr>
        <p:txBody>
          <a:bodyPr wrap="none" lIns="0" tIns="0" rIns="0" bIns="0" rtlCol="0" anchor="t"/>
          <a:lstStyle/>
          <a:p>
            <a:pPr algn="l" indent="0" marL="0">
              <a:lnSpc>
                <a:spcPct val="104000"/>
              </a:lnSpc>
              <a:buNone/>
            </a:pPr>
            <a:r>
              <a:rPr lang="en-US" sz="1800" dirty="0">
                <a:solidFill>
                  <a:srgbClr val="666666"/>
                </a:solidFill>
                <a:latin typeface="Outfit Medium" pitchFamily="34" charset="0"/>
                <a:ea typeface="Outfit Medium" pitchFamily="34" charset="-122"/>
                <a:cs typeface="Outfit Medium" pitchFamily="34" charset="-120"/>
              </a:rPr>
              <a:t>Запис в акті</a:t>
            </a:r>
            <a:endParaRPr lang="en-US" sz="1800" dirty="0"/>
          </a:p>
        </p:txBody>
      </p:sp>
      <p:sp>
        <p:nvSpPr>
          <p:cNvPr id="11" name="Text 9"/>
          <p:cNvSpPr/>
          <p:nvPr/>
        </p:nvSpPr>
        <p:spPr>
          <a:xfrm>
            <a:off x="4947518" y="2774156"/>
            <a:ext cx="2885904" cy="1730573"/>
          </a:xfrm>
          <a:prstGeom prst="rect">
            <a:avLst/>
          </a:prstGeom>
          <a:noFill/>
          <a:ln/>
        </p:spPr>
        <p:txBody>
          <a:bodyPr wrap="square" lIns="0" tIns="0" rIns="0" bIns="0" rtlCol="0" anchor="t">
            <a:normAutofit/>
          </a:bodyPr>
          <a:lstStyle/>
          <a:p>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В кінці акта про вилучення обов'язково робиться </a:t>
            </a:r>
            <a:pPr algn="l" indent="0" marL="0">
              <a:lnSpc>
                <a:spcPct val="131000"/>
              </a:lnSpc>
              <a:buNone/>
            </a:pPr>
            <a:r>
              <a:rPr lang="en-US" sz="1400" b="1" dirty="0">
                <a:solidFill>
                  <a:srgbClr val="666666"/>
                </a:solidFill>
                <a:latin typeface="IBM Plex Sans Bold" pitchFamily="34" charset="0"/>
                <a:ea typeface="IBM Plex Sans Bold" pitchFamily="34" charset="-122"/>
                <a:cs typeface="IBM Plex Sans Bold" pitchFamily="34" charset="-120"/>
              </a:rPr>
              <a:t>додатковий запис</a:t>
            </a:r>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 про знищення документів ДСК із зазначенням їх номерів та методу знищення.</a:t>
            </a:r>
            <a:endParaRPr lang="en-US" sz="1400" dirty="0"/>
          </a:p>
        </p:txBody>
      </p:sp>
      <p:sp>
        <p:nvSpPr>
          <p:cNvPr id="12" name="Shape 10"/>
          <p:cNvSpPr/>
          <p:nvPr/>
        </p:nvSpPr>
        <p:spPr>
          <a:xfrm>
            <a:off x="4947518" y="4704259"/>
            <a:ext cx="2885904" cy="1538089"/>
          </a:xfrm>
          <a:prstGeom prst="roundRect">
            <a:avLst>
              <a:gd name="adj" fmla="val 10715"/>
            </a:avLst>
          </a:prstGeom>
          <a:solidFill>
            <a:srgbClr val="F2F2F2"/>
          </a:solidFill>
          <a:ln/>
        </p:spPr>
      </p:sp>
      <p:sp>
        <p:nvSpPr>
          <p:cNvPr id="13" name="Text 11"/>
          <p:cNvSpPr/>
          <p:nvPr/>
        </p:nvSpPr>
        <p:spPr>
          <a:xfrm>
            <a:off x="5167183" y="4887317"/>
            <a:ext cx="2446574" cy="1171972"/>
          </a:xfrm>
          <a:prstGeom prst="rect">
            <a:avLst/>
          </a:prstGeom>
          <a:noFill/>
          <a:ln/>
        </p:spPr>
        <p:txBody>
          <a:bodyPr wrap="square" lIns="0" tIns="0" rIns="0" bIns="0" rtlCol="0" anchor="t">
            <a:normAutofit/>
          </a:bodyPr>
          <a:lstStyle/>
          <a:p>
            <a:pPr algn="l" indent="0" marL="0">
              <a:lnSpc>
                <a:spcPct val="133000"/>
              </a:lnSpc>
              <a:buNone/>
            </a:pPr>
            <a:r>
              <a:rPr lang="en-US" sz="1400" dirty="0">
                <a:solidFill>
                  <a:srgbClr val="24292E"/>
                </a:solidFill>
                <a:latin typeface="Consolas" pitchFamily="34" charset="0"/>
                <a:ea typeface="Consolas" pitchFamily="34" charset="-122"/>
                <a:cs typeface="Consolas" pitchFamily="34" charset="-120"/>
              </a:rPr>
              <a:t>Справи № 25 ДСК, № 30 ДСК, № 80 ДСК знищено шляхом невідновлюваного подрібнення.</a:t>
            </a:r>
            <a:endParaRPr lang="en-US" sz="1400" dirty="0"/>
          </a:p>
        </p:txBody>
      </p:sp>
      <p:sp>
        <p:nvSpPr>
          <p:cNvPr id="14" name="Shape 12"/>
          <p:cNvSpPr/>
          <p:nvPr/>
        </p:nvSpPr>
        <p:spPr>
          <a:xfrm>
            <a:off x="8055071" y="2318841"/>
            <a:ext cx="411946" cy="411956"/>
          </a:xfrm>
          <a:prstGeom prst="roundRect">
            <a:avLst>
              <a:gd name="adj" fmla="val 40005"/>
            </a:avLst>
          </a:prstGeom>
          <a:solidFill>
            <a:srgbClr val="CFDBFC"/>
          </a:solidFill>
          <a:ln w="6350">
            <a:solidFill>
              <a:srgbClr val="B5C1E2"/>
            </a:solidFill>
            <a:prstDash val="solid"/>
          </a:ln>
          <a:effectLst>
            <a:outerShdw sx="100000" sy="100000" kx="0" ky="0" algn="bl" rotWithShape="0" blurRad="127" dist="24130" dir="2700000">
              <a:srgbClr val="b5c1e2">
                <a:alpha val="100000"/>
              </a:srgbClr>
            </a:outerShdw>
          </a:effectLst>
        </p:spPr>
      </p:sp>
      <p:sp>
        <p:nvSpPr>
          <p:cNvPr id="15" name="Text 13"/>
          <p:cNvSpPr/>
          <p:nvPr/>
        </p:nvSpPr>
        <p:spPr>
          <a:xfrm>
            <a:off x="8123729" y="2353171"/>
            <a:ext cx="274631" cy="343297"/>
          </a:xfrm>
          <a:prstGeom prst="rect">
            <a:avLst/>
          </a:prstGeom>
          <a:noFill/>
          <a:ln/>
        </p:spPr>
        <p:txBody>
          <a:bodyPr wrap="none" lIns="0" tIns="0" rIns="0" bIns="0" rtlCol="0" anchor="ctr"/>
          <a:lstStyle/>
          <a:p>
            <a:pPr algn="ctr" indent="0" marL="0">
              <a:lnSpc>
                <a:spcPct val="100000"/>
              </a:lnSpc>
              <a:buNone/>
            </a:pPr>
            <a:r>
              <a:rPr lang="en-US" sz="2150" dirty="0">
                <a:solidFill>
                  <a:srgbClr val="000000"/>
                </a:solidFill>
                <a:latin typeface="Outfit Medium" pitchFamily="34" charset="0"/>
                <a:ea typeface="Outfit Medium" pitchFamily="34" charset="-122"/>
                <a:cs typeface="Outfit Medium" pitchFamily="34" charset="-120"/>
              </a:rPr>
              <a:t>3</a:t>
            </a:r>
            <a:endParaRPr lang="en-US" sz="2150" dirty="0"/>
          </a:p>
        </p:txBody>
      </p:sp>
      <p:sp>
        <p:nvSpPr>
          <p:cNvPr id="16" name="Text 14"/>
          <p:cNvSpPr/>
          <p:nvPr/>
        </p:nvSpPr>
        <p:spPr>
          <a:xfrm>
            <a:off x="8644317" y="2381746"/>
            <a:ext cx="2885904" cy="286048"/>
          </a:xfrm>
          <a:prstGeom prst="rect">
            <a:avLst/>
          </a:prstGeom>
          <a:noFill/>
          <a:ln/>
        </p:spPr>
        <p:txBody>
          <a:bodyPr wrap="none" lIns="0" tIns="0" rIns="0" bIns="0" rtlCol="0" anchor="t"/>
          <a:lstStyle/>
          <a:p>
            <a:pPr algn="l" indent="0" marL="0">
              <a:lnSpc>
                <a:spcPct val="104000"/>
              </a:lnSpc>
              <a:buNone/>
            </a:pPr>
            <a:r>
              <a:rPr lang="en-US" sz="1800" dirty="0">
                <a:solidFill>
                  <a:srgbClr val="666666"/>
                </a:solidFill>
                <a:latin typeface="Outfit Medium" pitchFamily="34" charset="0"/>
                <a:ea typeface="Outfit Medium" pitchFamily="34" charset="-122"/>
                <a:cs typeface="Outfit Medium" pitchFamily="34" charset="-120"/>
              </a:rPr>
              <a:t>Підписи членів ЕК</a:t>
            </a:r>
            <a:endParaRPr lang="en-US" sz="1800" dirty="0"/>
          </a:p>
        </p:txBody>
      </p:sp>
      <p:sp>
        <p:nvSpPr>
          <p:cNvPr id="17" name="Text 15"/>
          <p:cNvSpPr/>
          <p:nvPr/>
        </p:nvSpPr>
        <p:spPr>
          <a:xfrm>
            <a:off x="8644317" y="2774156"/>
            <a:ext cx="2885904" cy="1730573"/>
          </a:xfrm>
          <a:prstGeom prst="rect">
            <a:avLst/>
          </a:prstGeom>
          <a:noFill/>
          <a:ln/>
        </p:spPr>
        <p:txBody>
          <a:bodyPr wrap="square" lIns="0" tIns="0" rIns="0" bIns="0" rtlCol="0" anchor="t">
            <a:normAutofit/>
          </a:bodyPr>
          <a:lstStyle/>
          <a:p>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Цей запис має бути підтверджений </a:t>
            </a:r>
            <a:pPr algn="l" indent="0" marL="0">
              <a:lnSpc>
                <a:spcPct val="131000"/>
              </a:lnSpc>
              <a:buNone/>
            </a:pPr>
            <a:r>
              <a:rPr lang="en-US" sz="1400" b="1" dirty="0">
                <a:solidFill>
                  <a:srgbClr val="666666"/>
                </a:solidFill>
                <a:latin typeface="IBM Plex Sans Bold" pitchFamily="34" charset="0"/>
                <a:ea typeface="IBM Plex Sans Bold" pitchFamily="34" charset="-122"/>
                <a:cs typeface="IBM Plex Sans Bold" pitchFamily="34" charset="-120"/>
              </a:rPr>
              <a:t>підписами</a:t>
            </a:r>
            <a:pPr algn="l" indent="0" marL="0">
              <a:lnSpc>
                <a:spcPct val="131000"/>
              </a:lnSpc>
              <a:buNone/>
            </a:pPr>
            <a:r>
              <a:rPr lang="en-US" sz="1400" dirty="0">
                <a:solidFill>
                  <a:srgbClr val="666666"/>
                </a:solidFill>
                <a:latin typeface="IBM Plex Sans" pitchFamily="34" charset="0"/>
                <a:ea typeface="IBM Plex Sans" pitchFamily="34" charset="-122"/>
                <a:cs typeface="IBM Plex Sans" pitchFamily="34" charset="-120"/>
              </a:rPr>
              <a:t> всіх членів Експертної комісії установи (ЕК), включаючи їх власне ім’я та прізвище, а також дату.</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2026-09-03T13:41:18Z</dcterms:created>
  <dcterms:modified xsi:type="dcterms:W3CDTF">2026-09-03T13:41:18Z</dcterms:modified>
</cp:coreProperties>
</file>